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8.jpg"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notesSlides/notesSlide14.xml" ContentType="application/vnd.openxmlformats-officedocument.presentationml.notesSlide+xml"/>
  <Override PartName="/ppt/ink/ink3.xml" ContentType="application/inkml+xml"/>
  <Override PartName="/ppt/ink/ink4.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5.xml" ContentType="application/inkml+xml"/>
  <Override PartName="/ppt/ink/ink6.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91" r:id="rId3"/>
    <p:sldId id="258" r:id="rId4"/>
    <p:sldId id="304" r:id="rId5"/>
    <p:sldId id="420" r:id="rId6"/>
    <p:sldId id="419" r:id="rId7"/>
    <p:sldId id="421" r:id="rId8"/>
    <p:sldId id="408" r:id="rId9"/>
    <p:sldId id="414" r:id="rId10"/>
    <p:sldId id="410" r:id="rId11"/>
    <p:sldId id="275" r:id="rId12"/>
    <p:sldId id="416" r:id="rId13"/>
    <p:sldId id="407" r:id="rId14"/>
    <p:sldId id="418" r:id="rId15"/>
    <p:sldId id="277" r:id="rId16"/>
    <p:sldId id="278" r:id="rId17"/>
    <p:sldId id="402" r:id="rId18"/>
    <p:sldId id="301" r:id="rId19"/>
    <p:sldId id="373" r:id="rId20"/>
    <p:sldId id="296" r:id="rId21"/>
    <p:sldId id="388" r:id="rId22"/>
    <p:sldId id="400" r:id="rId23"/>
    <p:sldId id="299" r:id="rId24"/>
    <p:sldId id="374" r:id="rId25"/>
    <p:sldId id="389" r:id="rId26"/>
    <p:sldId id="350" r:id="rId27"/>
    <p:sldId id="390" r:id="rId28"/>
    <p:sldId id="284" r:id="rId29"/>
    <p:sldId id="265" r:id="rId30"/>
    <p:sldId id="257" r:id="rId31"/>
    <p:sldId id="393" r:id="rId32"/>
    <p:sldId id="261" r:id="rId33"/>
    <p:sldId id="289" r:id="rId34"/>
    <p:sldId id="348" r:id="rId35"/>
    <p:sldId id="305" r:id="rId36"/>
    <p:sldId id="267" r:id="rId37"/>
    <p:sldId id="279" r:id="rId38"/>
    <p:sldId id="281" r:id="rId39"/>
    <p:sldId id="303" r:id="rId40"/>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3FF"/>
    <a:srgbClr val="B1E8FF"/>
    <a:srgbClr val="FF3300"/>
    <a:srgbClr val="989800"/>
    <a:srgbClr val="76E3FF"/>
    <a:srgbClr val="23F513"/>
    <a:srgbClr val="FFC6C6"/>
    <a:srgbClr val="B50000"/>
    <a:srgbClr val="720000"/>
    <a:srgbClr val="0057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1DCCBC-5D65-40E5-AE39-7B63480B6227}" v="8" dt="2025-09-21T06:39:56.7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5" autoAdjust="0"/>
    <p:restoredTop sz="93447" autoAdjust="0"/>
  </p:normalViewPr>
  <p:slideViewPr>
    <p:cSldViewPr snapToGrid="0">
      <p:cViewPr varScale="1">
        <p:scale>
          <a:sx n="95" d="100"/>
          <a:sy n="95" d="100"/>
        </p:scale>
        <p:origin x="1182"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AC9BA5-193E-49A6-BCEE-E18A95193462}"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993E260D-3A25-4FB7-88C2-2D45B8726DF2}">
      <dgm:prSet/>
      <dgm:spPr/>
      <dgm:t>
        <a:bodyPr/>
        <a:lstStyle/>
        <a:p>
          <a:pPr>
            <a:lnSpc>
              <a:spcPct val="100000"/>
            </a:lnSpc>
            <a:defRPr cap="all"/>
          </a:pPr>
          <a:r>
            <a:rPr lang="en-AU" b="1" dirty="0"/>
            <a:t>1.     </a:t>
          </a:r>
          <a:r>
            <a:rPr lang="en-AU" b="1" u="none" dirty="0"/>
            <a:t>Bike Shed in Driveway IS NOW PERMANENTLY UNLOCKED to collect  UNWANTED PERSONAL ITEMS.   </a:t>
          </a:r>
          <a:endParaRPr lang="en-US" u="none" dirty="0"/>
        </a:p>
      </dgm:t>
    </dgm:pt>
    <dgm:pt modelId="{DA329D22-864D-41F6-8696-DA02EF98AE4F}" type="parTrans" cxnId="{40C9F5D6-0EC6-45EC-9CED-E3EDCE3432C5}">
      <dgm:prSet/>
      <dgm:spPr/>
      <dgm:t>
        <a:bodyPr/>
        <a:lstStyle/>
        <a:p>
          <a:endParaRPr lang="en-US"/>
        </a:p>
      </dgm:t>
    </dgm:pt>
    <dgm:pt modelId="{4DEEE31C-1CD7-4317-ACF7-8B23D949E603}" type="sibTrans" cxnId="{40C9F5D6-0EC6-45EC-9CED-E3EDCE3432C5}">
      <dgm:prSet/>
      <dgm:spPr/>
      <dgm:t>
        <a:bodyPr/>
        <a:lstStyle/>
        <a:p>
          <a:endParaRPr lang="en-US"/>
        </a:p>
      </dgm:t>
    </dgm:pt>
    <dgm:pt modelId="{4B66AA7A-43E3-49E1-A566-85140A0CD6E5}">
      <dgm:prSet/>
      <dgm:spPr/>
      <dgm:t>
        <a:bodyPr/>
        <a:lstStyle/>
        <a:p>
          <a:pPr>
            <a:lnSpc>
              <a:spcPct val="100000"/>
            </a:lnSpc>
            <a:defRPr cap="all"/>
          </a:pPr>
          <a:r>
            <a:rPr lang="en-AU" b="1" dirty="0"/>
            <a:t>2.  UNWANTED items can be put in the Bike Shed WHICH will BE TAKEN TO THE TIP AS NEEDED</a:t>
          </a:r>
          <a:endParaRPr lang="en-US" dirty="0"/>
        </a:p>
      </dgm:t>
    </dgm:pt>
    <dgm:pt modelId="{13B9A326-75B5-494C-A16A-8346DECAB124}" type="parTrans" cxnId="{465B36F7-31DF-4CD9-B663-05A3AABA6BB9}">
      <dgm:prSet/>
      <dgm:spPr/>
      <dgm:t>
        <a:bodyPr/>
        <a:lstStyle/>
        <a:p>
          <a:endParaRPr lang="en-US"/>
        </a:p>
      </dgm:t>
    </dgm:pt>
    <dgm:pt modelId="{D13C1E59-7E06-4D64-9637-9122BA5F55DC}" type="sibTrans" cxnId="{465B36F7-31DF-4CD9-B663-05A3AABA6BB9}">
      <dgm:prSet/>
      <dgm:spPr/>
      <dgm:t>
        <a:bodyPr/>
        <a:lstStyle/>
        <a:p>
          <a:endParaRPr lang="en-US"/>
        </a:p>
      </dgm:t>
    </dgm:pt>
    <dgm:pt modelId="{EAAC0691-0726-4E6C-BCE8-0918A0702E3C}">
      <dgm:prSet/>
      <dgm:spPr/>
      <dgm:t>
        <a:bodyPr/>
        <a:lstStyle/>
        <a:p>
          <a:pPr>
            <a:lnSpc>
              <a:spcPct val="100000"/>
            </a:lnSpc>
            <a:defRPr cap="all"/>
          </a:pPr>
          <a:r>
            <a:rPr lang="en-AU" b="1" dirty="0"/>
            <a:t>4.  Office and staff cannot provide help for this.   please ask a friend TO HELP YOU MOVE ITEMS IF NEEDED or just take to the tip yourself.</a:t>
          </a:r>
          <a:endParaRPr lang="en-US" dirty="0"/>
        </a:p>
      </dgm:t>
    </dgm:pt>
    <dgm:pt modelId="{FA7F5B24-225A-4FA8-8AFE-D4DE9D71CA84}" type="parTrans" cxnId="{3CC78C37-F7BC-4AB5-A390-B2A87A7115B2}">
      <dgm:prSet/>
      <dgm:spPr/>
      <dgm:t>
        <a:bodyPr/>
        <a:lstStyle/>
        <a:p>
          <a:endParaRPr lang="en-US"/>
        </a:p>
      </dgm:t>
    </dgm:pt>
    <dgm:pt modelId="{982BE7A6-E578-42D1-874F-2960A69B2824}" type="sibTrans" cxnId="{3CC78C37-F7BC-4AB5-A390-B2A87A7115B2}">
      <dgm:prSet/>
      <dgm:spPr/>
      <dgm:t>
        <a:bodyPr/>
        <a:lstStyle/>
        <a:p>
          <a:endParaRPr lang="en-US"/>
        </a:p>
      </dgm:t>
    </dgm:pt>
    <dgm:pt modelId="{B51D7C96-68DF-48B7-A318-EAF4ACD2E853}" type="pres">
      <dgm:prSet presAssocID="{6CAC9BA5-193E-49A6-BCEE-E18A95193462}" presName="root" presStyleCnt="0">
        <dgm:presLayoutVars>
          <dgm:dir/>
          <dgm:resizeHandles val="exact"/>
        </dgm:presLayoutVars>
      </dgm:prSet>
      <dgm:spPr/>
    </dgm:pt>
    <dgm:pt modelId="{3CEEBE5A-6EE0-48F8-AF69-744F0DC138D3}" type="pres">
      <dgm:prSet presAssocID="{993E260D-3A25-4FB7-88C2-2D45B8726DF2}" presName="compNode" presStyleCnt="0"/>
      <dgm:spPr/>
    </dgm:pt>
    <dgm:pt modelId="{A1E9E020-8356-4B13-B2A2-C293D4433FC7}" type="pres">
      <dgm:prSet presAssocID="{993E260D-3A25-4FB7-88C2-2D45B8726DF2}" presName="iconBgRect" presStyleLbl="bgShp" presStyleIdx="0" presStyleCnt="3" custLinFactNeighborX="59516" custLinFactNeighborY="-32247"/>
      <dgm:spPr/>
    </dgm:pt>
    <dgm:pt modelId="{4D858686-A76A-4B94-9C7B-52CF287D7FFB}" type="pres">
      <dgm:prSet presAssocID="{993E260D-3A25-4FB7-88C2-2D45B8726DF2}" presName="iconRect" presStyleLbl="node1" presStyleIdx="0" presStyleCnt="3" custLinFactNeighborX="85490" custLinFactNeighborY="-7820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ike"/>
        </a:ext>
      </dgm:extLst>
    </dgm:pt>
    <dgm:pt modelId="{BC1CA5FA-B4A6-4C80-9050-049319BD123B}" type="pres">
      <dgm:prSet presAssocID="{993E260D-3A25-4FB7-88C2-2D45B8726DF2}" presName="spaceRect" presStyleCnt="0"/>
      <dgm:spPr/>
    </dgm:pt>
    <dgm:pt modelId="{79F9D609-1F48-4323-B4E7-EE9F93683E6F}" type="pres">
      <dgm:prSet presAssocID="{993E260D-3A25-4FB7-88C2-2D45B8726DF2}" presName="textRect" presStyleLbl="revTx" presStyleIdx="0" presStyleCnt="3" custScaleY="408546" custLinFactNeighborX="-24918" custLinFactNeighborY="-4859">
        <dgm:presLayoutVars>
          <dgm:chMax val="1"/>
          <dgm:chPref val="1"/>
        </dgm:presLayoutVars>
      </dgm:prSet>
      <dgm:spPr/>
    </dgm:pt>
    <dgm:pt modelId="{6F9CCA61-579C-49A1-93AD-7594B86B928A}" type="pres">
      <dgm:prSet presAssocID="{4DEEE31C-1CD7-4317-ACF7-8B23D949E603}" presName="sibTrans" presStyleCnt="0"/>
      <dgm:spPr/>
    </dgm:pt>
    <dgm:pt modelId="{84119710-647D-4ADC-A558-B0E0B7E11EF5}" type="pres">
      <dgm:prSet presAssocID="{4B66AA7A-43E3-49E1-A566-85140A0CD6E5}" presName="compNode" presStyleCnt="0"/>
      <dgm:spPr/>
    </dgm:pt>
    <dgm:pt modelId="{D9537852-3A86-4B6C-AB93-006D01699AC4}" type="pres">
      <dgm:prSet presAssocID="{4B66AA7A-43E3-49E1-A566-85140A0CD6E5}" presName="iconBgRect" presStyleLbl="bgShp" presStyleIdx="1" presStyleCnt="3"/>
      <dgm:spPr/>
    </dgm:pt>
    <dgm:pt modelId="{0AD64A05-71EF-4CC1-B4CE-E7658C39D688}" type="pres">
      <dgm:prSet presAssocID="{4B66AA7A-43E3-49E1-A566-85140A0CD6E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torcycle"/>
        </a:ext>
      </dgm:extLst>
    </dgm:pt>
    <dgm:pt modelId="{751E5181-75F1-41EA-8EBB-DE0BF88DEBBE}" type="pres">
      <dgm:prSet presAssocID="{4B66AA7A-43E3-49E1-A566-85140A0CD6E5}" presName="spaceRect" presStyleCnt="0"/>
      <dgm:spPr/>
    </dgm:pt>
    <dgm:pt modelId="{75E73890-503A-4CAE-AD04-87147D97A9FE}" type="pres">
      <dgm:prSet presAssocID="{4B66AA7A-43E3-49E1-A566-85140A0CD6E5}" presName="textRect" presStyleLbl="revTx" presStyleIdx="1" presStyleCnt="3" custScaleX="98180" custScaleY="203935" custLinFactNeighborX="-5845" custLinFactNeighborY="-66555">
        <dgm:presLayoutVars>
          <dgm:chMax val="1"/>
          <dgm:chPref val="1"/>
        </dgm:presLayoutVars>
      </dgm:prSet>
      <dgm:spPr/>
    </dgm:pt>
    <dgm:pt modelId="{BF2770A8-D771-4CB2-B3E6-BB81874C8079}" type="pres">
      <dgm:prSet presAssocID="{D13C1E59-7E06-4D64-9637-9122BA5F55DC}" presName="sibTrans" presStyleCnt="0"/>
      <dgm:spPr/>
    </dgm:pt>
    <dgm:pt modelId="{942D03B3-A0E1-4E69-8764-B957917BD16B}" type="pres">
      <dgm:prSet presAssocID="{EAAC0691-0726-4E6C-BCE8-0918A0702E3C}" presName="compNode" presStyleCnt="0"/>
      <dgm:spPr/>
    </dgm:pt>
    <dgm:pt modelId="{A5015479-401C-48DC-B71C-FE44EAEA7D21}" type="pres">
      <dgm:prSet presAssocID="{EAAC0691-0726-4E6C-BCE8-0918A0702E3C}" presName="iconBgRect" presStyleLbl="bgShp" presStyleIdx="2" presStyleCnt="3" custLinFactNeighborX="49938" custLinFactNeighborY="-35842"/>
      <dgm:spPr/>
    </dgm:pt>
    <dgm:pt modelId="{B77C4928-C6C6-48C1-9D02-E41D3B11730E}" type="pres">
      <dgm:prSet presAssocID="{EAAC0691-0726-4E6C-BCE8-0918A0702E3C}" presName="iconRect" presStyleLbl="node1" presStyleIdx="2" presStyleCnt="3" custLinFactNeighborX="78735" custLinFactNeighborY="-5152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ffice Worker"/>
        </a:ext>
      </dgm:extLst>
    </dgm:pt>
    <dgm:pt modelId="{48C8F401-2C0C-4DDC-A2D1-4554247AFB80}" type="pres">
      <dgm:prSet presAssocID="{EAAC0691-0726-4E6C-BCE8-0918A0702E3C}" presName="spaceRect" presStyleCnt="0"/>
      <dgm:spPr/>
    </dgm:pt>
    <dgm:pt modelId="{8A4D3E6E-D25A-4D2E-A434-BBF953A52579}" type="pres">
      <dgm:prSet presAssocID="{EAAC0691-0726-4E6C-BCE8-0918A0702E3C}" presName="textRect" presStyleLbl="revTx" presStyleIdx="2" presStyleCnt="3" custAng="0" custScaleX="87807" custScaleY="65479" custLinFactY="-147427" custLinFactNeighborX="67059" custLinFactNeighborY="-200000">
        <dgm:presLayoutVars>
          <dgm:chMax val="1"/>
          <dgm:chPref val="1"/>
        </dgm:presLayoutVars>
      </dgm:prSet>
      <dgm:spPr/>
    </dgm:pt>
  </dgm:ptLst>
  <dgm:cxnLst>
    <dgm:cxn modelId="{2F057920-EB5E-428E-82F8-009361275D1D}" type="presOf" srcId="{4B66AA7A-43E3-49E1-A566-85140A0CD6E5}" destId="{75E73890-503A-4CAE-AD04-87147D97A9FE}" srcOrd="0" destOrd="0" presId="urn:microsoft.com/office/officeart/2018/5/layout/IconCircleLabelList"/>
    <dgm:cxn modelId="{3CC78C37-F7BC-4AB5-A390-B2A87A7115B2}" srcId="{6CAC9BA5-193E-49A6-BCEE-E18A95193462}" destId="{EAAC0691-0726-4E6C-BCE8-0918A0702E3C}" srcOrd="2" destOrd="0" parTransId="{FA7F5B24-225A-4FA8-8AFE-D4DE9D71CA84}" sibTransId="{982BE7A6-E578-42D1-874F-2960A69B2824}"/>
    <dgm:cxn modelId="{4F377C95-563F-4AF7-8574-FC210A39CE5C}" type="presOf" srcId="{993E260D-3A25-4FB7-88C2-2D45B8726DF2}" destId="{79F9D609-1F48-4323-B4E7-EE9F93683E6F}" srcOrd="0" destOrd="0" presId="urn:microsoft.com/office/officeart/2018/5/layout/IconCircleLabelList"/>
    <dgm:cxn modelId="{40C9F5D6-0EC6-45EC-9CED-E3EDCE3432C5}" srcId="{6CAC9BA5-193E-49A6-BCEE-E18A95193462}" destId="{993E260D-3A25-4FB7-88C2-2D45B8726DF2}" srcOrd="0" destOrd="0" parTransId="{DA329D22-864D-41F6-8696-DA02EF98AE4F}" sibTransId="{4DEEE31C-1CD7-4317-ACF7-8B23D949E603}"/>
    <dgm:cxn modelId="{0460C5DC-856F-4A4B-8477-DB348E1E3ECA}" type="presOf" srcId="{EAAC0691-0726-4E6C-BCE8-0918A0702E3C}" destId="{8A4D3E6E-D25A-4D2E-A434-BBF953A52579}" srcOrd="0" destOrd="0" presId="urn:microsoft.com/office/officeart/2018/5/layout/IconCircleLabelList"/>
    <dgm:cxn modelId="{8E82D4EE-31C1-4083-8129-5CFBE5444346}" type="presOf" srcId="{6CAC9BA5-193E-49A6-BCEE-E18A95193462}" destId="{B51D7C96-68DF-48B7-A318-EAF4ACD2E853}" srcOrd="0" destOrd="0" presId="urn:microsoft.com/office/officeart/2018/5/layout/IconCircleLabelList"/>
    <dgm:cxn modelId="{465B36F7-31DF-4CD9-B663-05A3AABA6BB9}" srcId="{6CAC9BA5-193E-49A6-BCEE-E18A95193462}" destId="{4B66AA7A-43E3-49E1-A566-85140A0CD6E5}" srcOrd="1" destOrd="0" parTransId="{13B9A326-75B5-494C-A16A-8346DECAB124}" sibTransId="{D13C1E59-7E06-4D64-9637-9122BA5F55DC}"/>
    <dgm:cxn modelId="{1538B58A-157C-413C-8143-8EA35DD4C055}" type="presParOf" srcId="{B51D7C96-68DF-48B7-A318-EAF4ACD2E853}" destId="{3CEEBE5A-6EE0-48F8-AF69-744F0DC138D3}" srcOrd="0" destOrd="0" presId="urn:microsoft.com/office/officeart/2018/5/layout/IconCircleLabelList"/>
    <dgm:cxn modelId="{C9FDAB6D-2AAE-4A1A-8517-5585C0AFCDD4}" type="presParOf" srcId="{3CEEBE5A-6EE0-48F8-AF69-744F0DC138D3}" destId="{A1E9E020-8356-4B13-B2A2-C293D4433FC7}" srcOrd="0" destOrd="0" presId="urn:microsoft.com/office/officeart/2018/5/layout/IconCircleLabelList"/>
    <dgm:cxn modelId="{F329C73E-B60F-4D93-9BCD-D1E2A5066D84}" type="presParOf" srcId="{3CEEBE5A-6EE0-48F8-AF69-744F0DC138D3}" destId="{4D858686-A76A-4B94-9C7B-52CF287D7FFB}" srcOrd="1" destOrd="0" presId="urn:microsoft.com/office/officeart/2018/5/layout/IconCircleLabelList"/>
    <dgm:cxn modelId="{EDC8932B-9A7A-459A-A07D-BE87F64A536D}" type="presParOf" srcId="{3CEEBE5A-6EE0-48F8-AF69-744F0DC138D3}" destId="{BC1CA5FA-B4A6-4C80-9050-049319BD123B}" srcOrd="2" destOrd="0" presId="urn:microsoft.com/office/officeart/2018/5/layout/IconCircleLabelList"/>
    <dgm:cxn modelId="{D0187D3B-C056-40D7-AB5F-A2766A922ED4}" type="presParOf" srcId="{3CEEBE5A-6EE0-48F8-AF69-744F0DC138D3}" destId="{79F9D609-1F48-4323-B4E7-EE9F93683E6F}" srcOrd="3" destOrd="0" presId="urn:microsoft.com/office/officeart/2018/5/layout/IconCircleLabelList"/>
    <dgm:cxn modelId="{D68BBDDD-4CF9-480B-B151-3FAD71F252EA}" type="presParOf" srcId="{B51D7C96-68DF-48B7-A318-EAF4ACD2E853}" destId="{6F9CCA61-579C-49A1-93AD-7594B86B928A}" srcOrd="1" destOrd="0" presId="urn:microsoft.com/office/officeart/2018/5/layout/IconCircleLabelList"/>
    <dgm:cxn modelId="{BE7857E4-57A4-4642-B9E1-86A90F012862}" type="presParOf" srcId="{B51D7C96-68DF-48B7-A318-EAF4ACD2E853}" destId="{84119710-647D-4ADC-A558-B0E0B7E11EF5}" srcOrd="2" destOrd="0" presId="urn:microsoft.com/office/officeart/2018/5/layout/IconCircleLabelList"/>
    <dgm:cxn modelId="{B3FE9C28-04AD-4AB7-B2A9-6A62C517B034}" type="presParOf" srcId="{84119710-647D-4ADC-A558-B0E0B7E11EF5}" destId="{D9537852-3A86-4B6C-AB93-006D01699AC4}" srcOrd="0" destOrd="0" presId="urn:microsoft.com/office/officeart/2018/5/layout/IconCircleLabelList"/>
    <dgm:cxn modelId="{42D14E25-C806-4ADF-9BB1-0B3959F09880}" type="presParOf" srcId="{84119710-647D-4ADC-A558-B0E0B7E11EF5}" destId="{0AD64A05-71EF-4CC1-B4CE-E7658C39D688}" srcOrd="1" destOrd="0" presId="urn:microsoft.com/office/officeart/2018/5/layout/IconCircleLabelList"/>
    <dgm:cxn modelId="{05F26BE6-F68B-47FA-98DB-A71908009BC4}" type="presParOf" srcId="{84119710-647D-4ADC-A558-B0E0B7E11EF5}" destId="{751E5181-75F1-41EA-8EBB-DE0BF88DEBBE}" srcOrd="2" destOrd="0" presId="urn:microsoft.com/office/officeart/2018/5/layout/IconCircleLabelList"/>
    <dgm:cxn modelId="{1B2AD823-583B-494B-ABB2-1D1E2479DBD9}" type="presParOf" srcId="{84119710-647D-4ADC-A558-B0E0B7E11EF5}" destId="{75E73890-503A-4CAE-AD04-87147D97A9FE}" srcOrd="3" destOrd="0" presId="urn:microsoft.com/office/officeart/2018/5/layout/IconCircleLabelList"/>
    <dgm:cxn modelId="{0625202C-8C64-452E-A2E4-557C8C22D2B1}" type="presParOf" srcId="{B51D7C96-68DF-48B7-A318-EAF4ACD2E853}" destId="{BF2770A8-D771-4CB2-B3E6-BB81874C8079}" srcOrd="3" destOrd="0" presId="urn:microsoft.com/office/officeart/2018/5/layout/IconCircleLabelList"/>
    <dgm:cxn modelId="{5FFDDCBE-9204-4B21-868A-62F4311DF625}" type="presParOf" srcId="{B51D7C96-68DF-48B7-A318-EAF4ACD2E853}" destId="{942D03B3-A0E1-4E69-8764-B957917BD16B}" srcOrd="4" destOrd="0" presId="urn:microsoft.com/office/officeart/2018/5/layout/IconCircleLabelList"/>
    <dgm:cxn modelId="{3653D451-244E-4E04-8B96-397156120217}" type="presParOf" srcId="{942D03B3-A0E1-4E69-8764-B957917BD16B}" destId="{A5015479-401C-48DC-B71C-FE44EAEA7D21}" srcOrd="0" destOrd="0" presId="urn:microsoft.com/office/officeart/2018/5/layout/IconCircleLabelList"/>
    <dgm:cxn modelId="{B6604A15-ACCA-415A-A881-614D85A6EAAC}" type="presParOf" srcId="{942D03B3-A0E1-4E69-8764-B957917BD16B}" destId="{B77C4928-C6C6-48C1-9D02-E41D3B11730E}" srcOrd="1" destOrd="0" presId="urn:microsoft.com/office/officeart/2018/5/layout/IconCircleLabelList"/>
    <dgm:cxn modelId="{67BFE01B-9376-4102-9294-36878F220332}" type="presParOf" srcId="{942D03B3-A0E1-4E69-8764-B957917BD16B}" destId="{48C8F401-2C0C-4DDC-A2D1-4554247AFB80}" srcOrd="2" destOrd="0" presId="urn:microsoft.com/office/officeart/2018/5/layout/IconCircleLabelList"/>
    <dgm:cxn modelId="{8F0726B1-9B87-4667-A535-CB048F995423}" type="presParOf" srcId="{942D03B3-A0E1-4E69-8764-B957917BD16B}" destId="{8A4D3E6E-D25A-4D2E-A434-BBF953A5257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9E020-8356-4B13-B2A2-C293D4433FC7}">
      <dsp:nvSpPr>
        <dsp:cNvPr id="0" name=""/>
        <dsp:cNvSpPr/>
      </dsp:nvSpPr>
      <dsp:spPr>
        <a:xfrm>
          <a:off x="1263413" y="0"/>
          <a:ext cx="1235250" cy="12352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858686-A76A-4B94-9C7B-52CF287D7FFB}">
      <dsp:nvSpPr>
        <dsp:cNvPr id="0" name=""/>
        <dsp:cNvSpPr/>
      </dsp:nvSpPr>
      <dsp:spPr>
        <a:xfrm>
          <a:off x="1397402" y="0"/>
          <a:ext cx="708750" cy="708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F9D609-1F48-4323-B4E7-EE9F93683E6F}">
      <dsp:nvSpPr>
        <dsp:cNvPr id="0" name=""/>
        <dsp:cNvSpPr/>
      </dsp:nvSpPr>
      <dsp:spPr>
        <a:xfrm>
          <a:off x="0" y="1458671"/>
          <a:ext cx="2025000" cy="951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AU" sz="1100" b="1" kern="1200" dirty="0"/>
            <a:t>1.     </a:t>
          </a:r>
          <a:r>
            <a:rPr lang="en-AU" sz="1100" b="1" u="none" kern="1200" dirty="0"/>
            <a:t>Bike Shed in Driveway IS NOW PERMANENTLY UNLOCKED to collect  UNWANTED PERSONAL ITEMS.   </a:t>
          </a:r>
          <a:endParaRPr lang="en-US" sz="1100" u="none" kern="1200" dirty="0"/>
        </a:p>
      </dsp:txBody>
      <dsp:txXfrm>
        <a:off x="0" y="1458671"/>
        <a:ext cx="2025000" cy="951091"/>
      </dsp:txXfrm>
    </dsp:sp>
    <dsp:sp modelId="{D9537852-3A86-4B6C-AB93-006D01699AC4}">
      <dsp:nvSpPr>
        <dsp:cNvPr id="0" name=""/>
        <dsp:cNvSpPr/>
      </dsp:nvSpPr>
      <dsp:spPr>
        <a:xfrm>
          <a:off x="2907617" y="328213"/>
          <a:ext cx="1235250" cy="12352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D64A05-71EF-4CC1-B4CE-E7658C39D688}">
      <dsp:nvSpPr>
        <dsp:cNvPr id="0" name=""/>
        <dsp:cNvSpPr/>
      </dsp:nvSpPr>
      <dsp:spPr>
        <a:xfrm>
          <a:off x="3170867" y="591463"/>
          <a:ext cx="708750" cy="708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E73890-503A-4CAE-AD04-87147D97A9FE}">
      <dsp:nvSpPr>
        <dsp:cNvPr id="0" name=""/>
        <dsp:cNvSpPr/>
      </dsp:nvSpPr>
      <dsp:spPr>
        <a:xfrm>
          <a:off x="2414627" y="1672293"/>
          <a:ext cx="1951960" cy="474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AU" sz="1100" b="1" kern="1200" dirty="0"/>
            <a:t>2.  UNWANTED items can be put in the Bike Shed WHICH will BE TAKEN TO THE TIP AS NEEDED</a:t>
          </a:r>
          <a:endParaRPr lang="en-US" sz="1100" kern="1200" dirty="0"/>
        </a:p>
      </dsp:txBody>
      <dsp:txXfrm>
        <a:off x="2414627" y="1672293"/>
        <a:ext cx="1951960" cy="474758"/>
      </dsp:txXfrm>
    </dsp:sp>
    <dsp:sp modelId="{A5015479-401C-48DC-B71C-FE44EAEA7D21}">
      <dsp:nvSpPr>
        <dsp:cNvPr id="0" name=""/>
        <dsp:cNvSpPr/>
      </dsp:nvSpPr>
      <dsp:spPr>
        <a:xfrm>
          <a:off x="2334788" y="2484586"/>
          <a:ext cx="1235250" cy="12352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7C4928-C6C6-48C1-9D02-E41D3B11730E}">
      <dsp:nvSpPr>
        <dsp:cNvPr id="0" name=""/>
        <dsp:cNvSpPr/>
      </dsp:nvSpPr>
      <dsp:spPr>
        <a:xfrm>
          <a:off x="2539213" y="2825377"/>
          <a:ext cx="708750" cy="7087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4D3E6E-D25A-4D2E-A434-BBF953A52579}">
      <dsp:nvSpPr>
        <dsp:cNvPr id="0" name=""/>
        <dsp:cNvSpPr/>
      </dsp:nvSpPr>
      <dsp:spPr>
        <a:xfrm>
          <a:off x="2680999" y="3778700"/>
          <a:ext cx="1778091" cy="15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AU" sz="1100" b="1" kern="1200" dirty="0"/>
            <a:t>4.  Office and staff cannot provide help for this.   please ask a friend TO HELP YOU MOVE ITEMS IF NEEDED or just take to the tip yourself.</a:t>
          </a:r>
          <a:endParaRPr lang="en-US" sz="1100" kern="1200" dirty="0"/>
        </a:p>
      </dsp:txBody>
      <dsp:txXfrm>
        <a:off x="2680999" y="3778700"/>
        <a:ext cx="1778091" cy="152434"/>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9T06:03:22.596"/>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9T06:03:24.938"/>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9T06:03:22.596"/>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9T06:03:24.938"/>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9T06:03:22.596"/>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9T06:03:24.938"/>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C9BC4C90-5067-4439-AD47-E667D4C81471}" type="datetimeFigureOut">
              <a:rPr lang="en-AU" smtClean="0"/>
              <a:t>21/09/2025</a:t>
            </a:fld>
            <a:endParaRPr lang="en-AU"/>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F4F67EC7-DA36-4A55-A175-0F4B0A66E2E2}" type="slidenum">
              <a:rPr lang="en-AU" smtClean="0"/>
              <a:t>‹#›</a:t>
            </a:fld>
            <a:endParaRPr lang="en-AU"/>
          </a:p>
        </p:txBody>
      </p:sp>
    </p:spTree>
    <p:extLst>
      <p:ext uri="{BB962C8B-B14F-4D97-AF65-F5344CB8AC3E}">
        <p14:creationId xmlns:p14="http://schemas.microsoft.com/office/powerpoint/2010/main" val="1176832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1</a:t>
            </a:fld>
            <a:endParaRPr lang="en-AU"/>
          </a:p>
        </p:txBody>
      </p:sp>
    </p:spTree>
    <p:extLst>
      <p:ext uri="{BB962C8B-B14F-4D97-AF65-F5344CB8AC3E}">
        <p14:creationId xmlns:p14="http://schemas.microsoft.com/office/powerpoint/2010/main" val="4054149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23</a:t>
            </a:fld>
            <a:endParaRPr lang="en-AU"/>
          </a:p>
        </p:txBody>
      </p:sp>
    </p:spTree>
    <p:extLst>
      <p:ext uri="{BB962C8B-B14F-4D97-AF65-F5344CB8AC3E}">
        <p14:creationId xmlns:p14="http://schemas.microsoft.com/office/powerpoint/2010/main" val="3651454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28</a:t>
            </a:fld>
            <a:endParaRPr lang="en-AU"/>
          </a:p>
        </p:txBody>
      </p:sp>
    </p:spTree>
    <p:extLst>
      <p:ext uri="{BB962C8B-B14F-4D97-AF65-F5344CB8AC3E}">
        <p14:creationId xmlns:p14="http://schemas.microsoft.com/office/powerpoint/2010/main" val="1383813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29</a:t>
            </a:fld>
            <a:endParaRPr lang="en-AU"/>
          </a:p>
        </p:txBody>
      </p:sp>
    </p:spTree>
    <p:extLst>
      <p:ext uri="{BB962C8B-B14F-4D97-AF65-F5344CB8AC3E}">
        <p14:creationId xmlns:p14="http://schemas.microsoft.com/office/powerpoint/2010/main" val="1557109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30</a:t>
            </a:fld>
            <a:endParaRPr lang="en-AU"/>
          </a:p>
        </p:txBody>
      </p:sp>
    </p:spTree>
    <p:extLst>
      <p:ext uri="{BB962C8B-B14F-4D97-AF65-F5344CB8AC3E}">
        <p14:creationId xmlns:p14="http://schemas.microsoft.com/office/powerpoint/2010/main" val="1941205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32</a:t>
            </a:fld>
            <a:endParaRPr lang="en-AU"/>
          </a:p>
        </p:txBody>
      </p:sp>
    </p:spTree>
    <p:extLst>
      <p:ext uri="{BB962C8B-B14F-4D97-AF65-F5344CB8AC3E}">
        <p14:creationId xmlns:p14="http://schemas.microsoft.com/office/powerpoint/2010/main" val="3923403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33</a:t>
            </a:fld>
            <a:endParaRPr lang="en-AU"/>
          </a:p>
        </p:txBody>
      </p:sp>
    </p:spTree>
    <p:extLst>
      <p:ext uri="{BB962C8B-B14F-4D97-AF65-F5344CB8AC3E}">
        <p14:creationId xmlns:p14="http://schemas.microsoft.com/office/powerpoint/2010/main" val="3266039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35</a:t>
            </a:fld>
            <a:endParaRPr lang="en-AU"/>
          </a:p>
        </p:txBody>
      </p:sp>
    </p:spTree>
    <p:extLst>
      <p:ext uri="{BB962C8B-B14F-4D97-AF65-F5344CB8AC3E}">
        <p14:creationId xmlns:p14="http://schemas.microsoft.com/office/powerpoint/2010/main" val="3585818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36</a:t>
            </a:fld>
            <a:endParaRPr lang="en-AU"/>
          </a:p>
        </p:txBody>
      </p:sp>
    </p:spTree>
    <p:extLst>
      <p:ext uri="{BB962C8B-B14F-4D97-AF65-F5344CB8AC3E}">
        <p14:creationId xmlns:p14="http://schemas.microsoft.com/office/powerpoint/2010/main" val="2350759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37</a:t>
            </a:fld>
            <a:endParaRPr lang="en-AU"/>
          </a:p>
        </p:txBody>
      </p:sp>
    </p:spTree>
    <p:extLst>
      <p:ext uri="{BB962C8B-B14F-4D97-AF65-F5344CB8AC3E}">
        <p14:creationId xmlns:p14="http://schemas.microsoft.com/office/powerpoint/2010/main" val="2238030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38</a:t>
            </a:fld>
            <a:endParaRPr lang="en-AU"/>
          </a:p>
        </p:txBody>
      </p:sp>
    </p:spTree>
    <p:extLst>
      <p:ext uri="{BB962C8B-B14F-4D97-AF65-F5344CB8AC3E}">
        <p14:creationId xmlns:p14="http://schemas.microsoft.com/office/powerpoint/2010/main" val="2949903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3</a:t>
            </a:fld>
            <a:endParaRPr lang="en-AU"/>
          </a:p>
        </p:txBody>
      </p:sp>
    </p:spTree>
    <p:extLst>
      <p:ext uri="{BB962C8B-B14F-4D97-AF65-F5344CB8AC3E}">
        <p14:creationId xmlns:p14="http://schemas.microsoft.com/office/powerpoint/2010/main" val="88788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39</a:t>
            </a:fld>
            <a:endParaRPr lang="en-AU"/>
          </a:p>
        </p:txBody>
      </p:sp>
    </p:spTree>
    <p:extLst>
      <p:ext uri="{BB962C8B-B14F-4D97-AF65-F5344CB8AC3E}">
        <p14:creationId xmlns:p14="http://schemas.microsoft.com/office/powerpoint/2010/main" val="3756735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4</a:t>
            </a:fld>
            <a:endParaRPr lang="en-AU"/>
          </a:p>
        </p:txBody>
      </p:sp>
    </p:spTree>
    <p:extLst>
      <p:ext uri="{BB962C8B-B14F-4D97-AF65-F5344CB8AC3E}">
        <p14:creationId xmlns:p14="http://schemas.microsoft.com/office/powerpoint/2010/main" val="1444242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8</a:t>
            </a:fld>
            <a:endParaRPr lang="en-AU"/>
          </a:p>
        </p:txBody>
      </p:sp>
    </p:spTree>
    <p:extLst>
      <p:ext uri="{BB962C8B-B14F-4D97-AF65-F5344CB8AC3E}">
        <p14:creationId xmlns:p14="http://schemas.microsoft.com/office/powerpoint/2010/main" val="85392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11</a:t>
            </a:fld>
            <a:endParaRPr lang="en-AU"/>
          </a:p>
        </p:txBody>
      </p:sp>
    </p:spTree>
    <p:extLst>
      <p:ext uri="{BB962C8B-B14F-4D97-AF65-F5344CB8AC3E}">
        <p14:creationId xmlns:p14="http://schemas.microsoft.com/office/powerpoint/2010/main" val="2934415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15</a:t>
            </a:fld>
            <a:endParaRPr lang="en-AU"/>
          </a:p>
        </p:txBody>
      </p:sp>
    </p:spTree>
    <p:extLst>
      <p:ext uri="{BB962C8B-B14F-4D97-AF65-F5344CB8AC3E}">
        <p14:creationId xmlns:p14="http://schemas.microsoft.com/office/powerpoint/2010/main" val="1259522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16</a:t>
            </a:fld>
            <a:endParaRPr lang="en-AU"/>
          </a:p>
        </p:txBody>
      </p:sp>
    </p:spTree>
    <p:extLst>
      <p:ext uri="{BB962C8B-B14F-4D97-AF65-F5344CB8AC3E}">
        <p14:creationId xmlns:p14="http://schemas.microsoft.com/office/powerpoint/2010/main" val="1482809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18</a:t>
            </a:fld>
            <a:endParaRPr lang="en-AU"/>
          </a:p>
        </p:txBody>
      </p:sp>
    </p:spTree>
    <p:extLst>
      <p:ext uri="{BB962C8B-B14F-4D97-AF65-F5344CB8AC3E}">
        <p14:creationId xmlns:p14="http://schemas.microsoft.com/office/powerpoint/2010/main" val="2212366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F67EC7-DA36-4A55-A175-0F4B0A66E2E2}" type="slidenum">
              <a:rPr lang="en-AU" smtClean="0"/>
              <a:t>20</a:t>
            </a:fld>
            <a:endParaRPr lang="en-AU"/>
          </a:p>
        </p:txBody>
      </p:sp>
    </p:spTree>
    <p:extLst>
      <p:ext uri="{BB962C8B-B14F-4D97-AF65-F5344CB8AC3E}">
        <p14:creationId xmlns:p14="http://schemas.microsoft.com/office/powerpoint/2010/main" val="573796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50A87-9C87-D970-0ACA-BB9E3F42A2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1473637-DD5D-AF44-51FF-242BD60083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CC272B6-3719-DC4E-9F82-F31F0BFE50D6}"/>
              </a:ext>
            </a:extLst>
          </p:cNvPr>
          <p:cNvSpPr>
            <a:spLocks noGrp="1"/>
          </p:cNvSpPr>
          <p:nvPr>
            <p:ph type="dt" sz="half" idx="10"/>
          </p:nvPr>
        </p:nvSpPr>
        <p:spPr/>
        <p:txBody>
          <a:bodyPr/>
          <a:lstStyle/>
          <a:p>
            <a:fld id="{F88ABB5C-58EC-4C1D-AA00-4C93A9B97868}" type="datetimeFigureOut">
              <a:rPr lang="en-AU" smtClean="0"/>
              <a:t>21/09/2025</a:t>
            </a:fld>
            <a:endParaRPr lang="en-AU"/>
          </a:p>
        </p:txBody>
      </p:sp>
      <p:sp>
        <p:nvSpPr>
          <p:cNvPr id="5" name="Footer Placeholder 4">
            <a:extLst>
              <a:ext uri="{FF2B5EF4-FFF2-40B4-BE49-F238E27FC236}">
                <a16:creationId xmlns:a16="http://schemas.microsoft.com/office/drawing/2014/main" id="{EAEE452E-69F4-7C23-F115-0E6F80C71A0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CCC7C30-C98E-61C7-6439-A3807C977C99}"/>
              </a:ext>
            </a:extLst>
          </p:cNvPr>
          <p:cNvSpPr>
            <a:spLocks noGrp="1"/>
          </p:cNvSpPr>
          <p:nvPr>
            <p:ph type="sldNum" sz="quarter" idx="12"/>
          </p:nvPr>
        </p:nvSpPr>
        <p:spPr/>
        <p:txBody>
          <a:bodyPr/>
          <a:lstStyle/>
          <a:p>
            <a:fld id="{FA13CC7E-DB61-4A38-BD7A-21148BBC5FE7}" type="slidenum">
              <a:rPr lang="en-AU" smtClean="0"/>
              <a:t>‹#›</a:t>
            </a:fld>
            <a:endParaRPr lang="en-AU"/>
          </a:p>
        </p:txBody>
      </p:sp>
    </p:spTree>
    <p:extLst>
      <p:ext uri="{BB962C8B-B14F-4D97-AF65-F5344CB8AC3E}">
        <p14:creationId xmlns:p14="http://schemas.microsoft.com/office/powerpoint/2010/main" val="111883839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44B2-6695-3A75-3FFC-0B89D3570ED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B44ECFB-A724-7C01-5F3E-146167A55F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066F0E6-B774-68A0-F3F9-0A01D4F0D3B5}"/>
              </a:ext>
            </a:extLst>
          </p:cNvPr>
          <p:cNvSpPr>
            <a:spLocks noGrp="1"/>
          </p:cNvSpPr>
          <p:nvPr>
            <p:ph type="dt" sz="half" idx="10"/>
          </p:nvPr>
        </p:nvSpPr>
        <p:spPr/>
        <p:txBody>
          <a:bodyPr/>
          <a:lstStyle/>
          <a:p>
            <a:fld id="{F88ABB5C-58EC-4C1D-AA00-4C93A9B97868}" type="datetimeFigureOut">
              <a:rPr lang="en-AU" smtClean="0"/>
              <a:t>21/09/2025</a:t>
            </a:fld>
            <a:endParaRPr lang="en-AU"/>
          </a:p>
        </p:txBody>
      </p:sp>
      <p:sp>
        <p:nvSpPr>
          <p:cNvPr id="5" name="Footer Placeholder 4">
            <a:extLst>
              <a:ext uri="{FF2B5EF4-FFF2-40B4-BE49-F238E27FC236}">
                <a16:creationId xmlns:a16="http://schemas.microsoft.com/office/drawing/2014/main" id="{CFEDCF00-0789-C91B-C3B6-BC50C8B5FB9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AC834B8-64F5-A7DB-43E3-A32D1222D8E0}"/>
              </a:ext>
            </a:extLst>
          </p:cNvPr>
          <p:cNvSpPr>
            <a:spLocks noGrp="1"/>
          </p:cNvSpPr>
          <p:nvPr>
            <p:ph type="sldNum" sz="quarter" idx="12"/>
          </p:nvPr>
        </p:nvSpPr>
        <p:spPr/>
        <p:txBody>
          <a:bodyPr/>
          <a:lstStyle/>
          <a:p>
            <a:fld id="{FA13CC7E-DB61-4A38-BD7A-21148BBC5FE7}" type="slidenum">
              <a:rPr lang="en-AU" smtClean="0"/>
              <a:t>‹#›</a:t>
            </a:fld>
            <a:endParaRPr lang="en-AU"/>
          </a:p>
        </p:txBody>
      </p:sp>
    </p:spTree>
    <p:extLst>
      <p:ext uri="{BB962C8B-B14F-4D97-AF65-F5344CB8AC3E}">
        <p14:creationId xmlns:p14="http://schemas.microsoft.com/office/powerpoint/2010/main" val="408236071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2577AE-AE6A-9F24-A067-38C7DC6C60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EA02395-27B1-A848-FB1A-5AB149FDAA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0AEF049-79EB-A424-E35E-A4A99992AE12}"/>
              </a:ext>
            </a:extLst>
          </p:cNvPr>
          <p:cNvSpPr>
            <a:spLocks noGrp="1"/>
          </p:cNvSpPr>
          <p:nvPr>
            <p:ph type="dt" sz="half" idx="10"/>
          </p:nvPr>
        </p:nvSpPr>
        <p:spPr/>
        <p:txBody>
          <a:bodyPr/>
          <a:lstStyle/>
          <a:p>
            <a:fld id="{F88ABB5C-58EC-4C1D-AA00-4C93A9B97868}" type="datetimeFigureOut">
              <a:rPr lang="en-AU" smtClean="0"/>
              <a:t>21/09/2025</a:t>
            </a:fld>
            <a:endParaRPr lang="en-AU"/>
          </a:p>
        </p:txBody>
      </p:sp>
      <p:sp>
        <p:nvSpPr>
          <p:cNvPr id="5" name="Footer Placeholder 4">
            <a:extLst>
              <a:ext uri="{FF2B5EF4-FFF2-40B4-BE49-F238E27FC236}">
                <a16:creationId xmlns:a16="http://schemas.microsoft.com/office/drawing/2014/main" id="{417439C6-F258-2389-7713-417CA98A815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7C39943-1223-590A-468F-2613EA80F8AC}"/>
              </a:ext>
            </a:extLst>
          </p:cNvPr>
          <p:cNvSpPr>
            <a:spLocks noGrp="1"/>
          </p:cNvSpPr>
          <p:nvPr>
            <p:ph type="sldNum" sz="quarter" idx="12"/>
          </p:nvPr>
        </p:nvSpPr>
        <p:spPr/>
        <p:txBody>
          <a:bodyPr/>
          <a:lstStyle/>
          <a:p>
            <a:fld id="{FA13CC7E-DB61-4A38-BD7A-21148BBC5FE7}" type="slidenum">
              <a:rPr lang="en-AU" smtClean="0"/>
              <a:t>‹#›</a:t>
            </a:fld>
            <a:endParaRPr lang="en-AU"/>
          </a:p>
        </p:txBody>
      </p:sp>
    </p:spTree>
    <p:extLst>
      <p:ext uri="{BB962C8B-B14F-4D97-AF65-F5344CB8AC3E}">
        <p14:creationId xmlns:p14="http://schemas.microsoft.com/office/powerpoint/2010/main" val="201386802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A31D-448D-1AB3-4F8E-F8A97CD65A5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BB458C8-8F86-3F5E-2245-758FD1ABB0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0157C93-45FB-5659-FB8D-70BD1F0B67E8}"/>
              </a:ext>
            </a:extLst>
          </p:cNvPr>
          <p:cNvSpPr>
            <a:spLocks noGrp="1"/>
          </p:cNvSpPr>
          <p:nvPr>
            <p:ph type="dt" sz="half" idx="10"/>
          </p:nvPr>
        </p:nvSpPr>
        <p:spPr/>
        <p:txBody>
          <a:bodyPr/>
          <a:lstStyle/>
          <a:p>
            <a:fld id="{F88ABB5C-58EC-4C1D-AA00-4C93A9B97868}" type="datetimeFigureOut">
              <a:rPr lang="en-AU" smtClean="0"/>
              <a:t>21/09/2025</a:t>
            </a:fld>
            <a:endParaRPr lang="en-AU"/>
          </a:p>
        </p:txBody>
      </p:sp>
      <p:sp>
        <p:nvSpPr>
          <p:cNvPr id="5" name="Footer Placeholder 4">
            <a:extLst>
              <a:ext uri="{FF2B5EF4-FFF2-40B4-BE49-F238E27FC236}">
                <a16:creationId xmlns:a16="http://schemas.microsoft.com/office/drawing/2014/main" id="{EA48DAB1-D310-D0DE-52EE-5CBEE4FF23F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04234DA-2903-B1EE-F118-FC140A51E378}"/>
              </a:ext>
            </a:extLst>
          </p:cNvPr>
          <p:cNvSpPr>
            <a:spLocks noGrp="1"/>
          </p:cNvSpPr>
          <p:nvPr>
            <p:ph type="sldNum" sz="quarter" idx="12"/>
          </p:nvPr>
        </p:nvSpPr>
        <p:spPr/>
        <p:txBody>
          <a:bodyPr/>
          <a:lstStyle/>
          <a:p>
            <a:fld id="{FA13CC7E-DB61-4A38-BD7A-21148BBC5FE7}" type="slidenum">
              <a:rPr lang="en-AU" smtClean="0"/>
              <a:t>‹#›</a:t>
            </a:fld>
            <a:endParaRPr lang="en-AU"/>
          </a:p>
        </p:txBody>
      </p:sp>
    </p:spTree>
    <p:extLst>
      <p:ext uri="{BB962C8B-B14F-4D97-AF65-F5344CB8AC3E}">
        <p14:creationId xmlns:p14="http://schemas.microsoft.com/office/powerpoint/2010/main" val="385620044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D4BD5-AC77-9958-17F3-2D112A434C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70B135E-61B7-FBF4-44C1-9869EAEAA1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36BC2B-EA43-3689-9E86-9B9561AAE7B3}"/>
              </a:ext>
            </a:extLst>
          </p:cNvPr>
          <p:cNvSpPr>
            <a:spLocks noGrp="1"/>
          </p:cNvSpPr>
          <p:nvPr>
            <p:ph type="dt" sz="half" idx="10"/>
          </p:nvPr>
        </p:nvSpPr>
        <p:spPr/>
        <p:txBody>
          <a:bodyPr/>
          <a:lstStyle/>
          <a:p>
            <a:fld id="{F88ABB5C-58EC-4C1D-AA00-4C93A9B97868}" type="datetimeFigureOut">
              <a:rPr lang="en-AU" smtClean="0"/>
              <a:t>21/09/2025</a:t>
            </a:fld>
            <a:endParaRPr lang="en-AU"/>
          </a:p>
        </p:txBody>
      </p:sp>
      <p:sp>
        <p:nvSpPr>
          <p:cNvPr id="5" name="Footer Placeholder 4">
            <a:extLst>
              <a:ext uri="{FF2B5EF4-FFF2-40B4-BE49-F238E27FC236}">
                <a16:creationId xmlns:a16="http://schemas.microsoft.com/office/drawing/2014/main" id="{D2F96352-A436-2B0B-8296-A55E0674D6A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C290562-9176-1AF1-D2D3-B90A0EE4924F}"/>
              </a:ext>
            </a:extLst>
          </p:cNvPr>
          <p:cNvSpPr>
            <a:spLocks noGrp="1"/>
          </p:cNvSpPr>
          <p:nvPr>
            <p:ph type="sldNum" sz="quarter" idx="12"/>
          </p:nvPr>
        </p:nvSpPr>
        <p:spPr/>
        <p:txBody>
          <a:bodyPr/>
          <a:lstStyle/>
          <a:p>
            <a:fld id="{FA13CC7E-DB61-4A38-BD7A-21148BBC5FE7}" type="slidenum">
              <a:rPr lang="en-AU" smtClean="0"/>
              <a:t>‹#›</a:t>
            </a:fld>
            <a:endParaRPr lang="en-AU"/>
          </a:p>
        </p:txBody>
      </p:sp>
    </p:spTree>
    <p:extLst>
      <p:ext uri="{BB962C8B-B14F-4D97-AF65-F5344CB8AC3E}">
        <p14:creationId xmlns:p14="http://schemas.microsoft.com/office/powerpoint/2010/main" val="420610326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7CEEA-6C64-0860-A0A6-FDDBE98AA7C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0677500-983B-C315-01FE-EE41FAB371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0DA10FF-D17A-2D23-B1CC-C0C56AB3B4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A361E29-B77C-1705-4CBE-D8437A2D2F2A}"/>
              </a:ext>
            </a:extLst>
          </p:cNvPr>
          <p:cNvSpPr>
            <a:spLocks noGrp="1"/>
          </p:cNvSpPr>
          <p:nvPr>
            <p:ph type="dt" sz="half" idx="10"/>
          </p:nvPr>
        </p:nvSpPr>
        <p:spPr/>
        <p:txBody>
          <a:bodyPr/>
          <a:lstStyle/>
          <a:p>
            <a:fld id="{F88ABB5C-58EC-4C1D-AA00-4C93A9B97868}" type="datetimeFigureOut">
              <a:rPr lang="en-AU" smtClean="0"/>
              <a:t>21/09/2025</a:t>
            </a:fld>
            <a:endParaRPr lang="en-AU"/>
          </a:p>
        </p:txBody>
      </p:sp>
      <p:sp>
        <p:nvSpPr>
          <p:cNvPr id="6" name="Footer Placeholder 5">
            <a:extLst>
              <a:ext uri="{FF2B5EF4-FFF2-40B4-BE49-F238E27FC236}">
                <a16:creationId xmlns:a16="http://schemas.microsoft.com/office/drawing/2014/main" id="{172664F2-FBCE-1ADF-3BE4-40932C9926C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0FB563D-28EC-33A1-8662-7E52C7D1E467}"/>
              </a:ext>
            </a:extLst>
          </p:cNvPr>
          <p:cNvSpPr>
            <a:spLocks noGrp="1"/>
          </p:cNvSpPr>
          <p:nvPr>
            <p:ph type="sldNum" sz="quarter" idx="12"/>
          </p:nvPr>
        </p:nvSpPr>
        <p:spPr/>
        <p:txBody>
          <a:bodyPr/>
          <a:lstStyle/>
          <a:p>
            <a:fld id="{FA13CC7E-DB61-4A38-BD7A-21148BBC5FE7}" type="slidenum">
              <a:rPr lang="en-AU" smtClean="0"/>
              <a:t>‹#›</a:t>
            </a:fld>
            <a:endParaRPr lang="en-AU"/>
          </a:p>
        </p:txBody>
      </p:sp>
    </p:spTree>
    <p:extLst>
      <p:ext uri="{BB962C8B-B14F-4D97-AF65-F5344CB8AC3E}">
        <p14:creationId xmlns:p14="http://schemas.microsoft.com/office/powerpoint/2010/main" val="85327012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D2AE4-2AD6-7076-C19D-9CD64D2294B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96F82BA-6B1E-2FA8-915B-26B9056508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DE80F9-3B1A-E212-AFF5-82C098183A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BC60135-2488-BE12-5CF4-A26FF0C3B2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F79EE-3A0F-092E-14A6-3B6EC98CD7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CF70FE7B-4CC7-F7B3-2AFE-D9F90A828B6C}"/>
              </a:ext>
            </a:extLst>
          </p:cNvPr>
          <p:cNvSpPr>
            <a:spLocks noGrp="1"/>
          </p:cNvSpPr>
          <p:nvPr>
            <p:ph type="dt" sz="half" idx="10"/>
          </p:nvPr>
        </p:nvSpPr>
        <p:spPr/>
        <p:txBody>
          <a:bodyPr/>
          <a:lstStyle/>
          <a:p>
            <a:fld id="{F88ABB5C-58EC-4C1D-AA00-4C93A9B97868}" type="datetimeFigureOut">
              <a:rPr lang="en-AU" smtClean="0"/>
              <a:t>21/09/2025</a:t>
            </a:fld>
            <a:endParaRPr lang="en-AU"/>
          </a:p>
        </p:txBody>
      </p:sp>
      <p:sp>
        <p:nvSpPr>
          <p:cNvPr id="8" name="Footer Placeholder 7">
            <a:extLst>
              <a:ext uri="{FF2B5EF4-FFF2-40B4-BE49-F238E27FC236}">
                <a16:creationId xmlns:a16="http://schemas.microsoft.com/office/drawing/2014/main" id="{33C65427-9051-937A-C9ED-77EFD339DEA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BCC39EF-8E6A-09EF-629B-B64D5DB90FC0}"/>
              </a:ext>
            </a:extLst>
          </p:cNvPr>
          <p:cNvSpPr>
            <a:spLocks noGrp="1"/>
          </p:cNvSpPr>
          <p:nvPr>
            <p:ph type="sldNum" sz="quarter" idx="12"/>
          </p:nvPr>
        </p:nvSpPr>
        <p:spPr/>
        <p:txBody>
          <a:bodyPr/>
          <a:lstStyle/>
          <a:p>
            <a:fld id="{FA13CC7E-DB61-4A38-BD7A-21148BBC5FE7}" type="slidenum">
              <a:rPr lang="en-AU" smtClean="0"/>
              <a:t>‹#›</a:t>
            </a:fld>
            <a:endParaRPr lang="en-AU"/>
          </a:p>
        </p:txBody>
      </p:sp>
    </p:spTree>
    <p:extLst>
      <p:ext uri="{BB962C8B-B14F-4D97-AF65-F5344CB8AC3E}">
        <p14:creationId xmlns:p14="http://schemas.microsoft.com/office/powerpoint/2010/main" val="235076623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E009F-078E-595D-48AD-71DEF238F24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72BC313-3E16-C362-165F-433BB6A5F552}"/>
              </a:ext>
            </a:extLst>
          </p:cNvPr>
          <p:cNvSpPr>
            <a:spLocks noGrp="1"/>
          </p:cNvSpPr>
          <p:nvPr>
            <p:ph type="dt" sz="half" idx="10"/>
          </p:nvPr>
        </p:nvSpPr>
        <p:spPr/>
        <p:txBody>
          <a:bodyPr/>
          <a:lstStyle/>
          <a:p>
            <a:fld id="{F88ABB5C-58EC-4C1D-AA00-4C93A9B97868}" type="datetimeFigureOut">
              <a:rPr lang="en-AU" smtClean="0"/>
              <a:t>21/09/2025</a:t>
            </a:fld>
            <a:endParaRPr lang="en-AU"/>
          </a:p>
        </p:txBody>
      </p:sp>
      <p:sp>
        <p:nvSpPr>
          <p:cNvPr id="4" name="Footer Placeholder 3">
            <a:extLst>
              <a:ext uri="{FF2B5EF4-FFF2-40B4-BE49-F238E27FC236}">
                <a16:creationId xmlns:a16="http://schemas.microsoft.com/office/drawing/2014/main" id="{0410739B-F15A-D3BB-C94B-DA50307B80E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CFCDC8A-4596-DA16-4B82-E58FBB6D0693}"/>
              </a:ext>
            </a:extLst>
          </p:cNvPr>
          <p:cNvSpPr>
            <a:spLocks noGrp="1"/>
          </p:cNvSpPr>
          <p:nvPr>
            <p:ph type="sldNum" sz="quarter" idx="12"/>
          </p:nvPr>
        </p:nvSpPr>
        <p:spPr/>
        <p:txBody>
          <a:bodyPr/>
          <a:lstStyle/>
          <a:p>
            <a:fld id="{FA13CC7E-DB61-4A38-BD7A-21148BBC5FE7}" type="slidenum">
              <a:rPr lang="en-AU" smtClean="0"/>
              <a:t>‹#›</a:t>
            </a:fld>
            <a:endParaRPr lang="en-AU"/>
          </a:p>
        </p:txBody>
      </p:sp>
    </p:spTree>
    <p:extLst>
      <p:ext uri="{BB962C8B-B14F-4D97-AF65-F5344CB8AC3E}">
        <p14:creationId xmlns:p14="http://schemas.microsoft.com/office/powerpoint/2010/main" val="368134809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0BBEA1-EA92-A15B-EFD8-AD42A69AE860}"/>
              </a:ext>
            </a:extLst>
          </p:cNvPr>
          <p:cNvSpPr>
            <a:spLocks noGrp="1"/>
          </p:cNvSpPr>
          <p:nvPr>
            <p:ph type="dt" sz="half" idx="10"/>
          </p:nvPr>
        </p:nvSpPr>
        <p:spPr/>
        <p:txBody>
          <a:bodyPr/>
          <a:lstStyle/>
          <a:p>
            <a:fld id="{F88ABB5C-58EC-4C1D-AA00-4C93A9B97868}" type="datetimeFigureOut">
              <a:rPr lang="en-AU" smtClean="0"/>
              <a:t>21/09/2025</a:t>
            </a:fld>
            <a:endParaRPr lang="en-AU"/>
          </a:p>
        </p:txBody>
      </p:sp>
      <p:sp>
        <p:nvSpPr>
          <p:cNvPr id="3" name="Footer Placeholder 2">
            <a:extLst>
              <a:ext uri="{FF2B5EF4-FFF2-40B4-BE49-F238E27FC236}">
                <a16:creationId xmlns:a16="http://schemas.microsoft.com/office/drawing/2014/main" id="{E7E45BA5-3ED1-BA15-19DC-0E3B4B36823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47E6AF78-00B6-CE4A-E8C0-29F9B331E1B7}"/>
              </a:ext>
            </a:extLst>
          </p:cNvPr>
          <p:cNvSpPr>
            <a:spLocks noGrp="1"/>
          </p:cNvSpPr>
          <p:nvPr>
            <p:ph type="sldNum" sz="quarter" idx="12"/>
          </p:nvPr>
        </p:nvSpPr>
        <p:spPr/>
        <p:txBody>
          <a:bodyPr/>
          <a:lstStyle/>
          <a:p>
            <a:fld id="{FA13CC7E-DB61-4A38-BD7A-21148BBC5FE7}" type="slidenum">
              <a:rPr lang="en-AU" smtClean="0"/>
              <a:t>‹#›</a:t>
            </a:fld>
            <a:endParaRPr lang="en-AU"/>
          </a:p>
        </p:txBody>
      </p:sp>
    </p:spTree>
    <p:extLst>
      <p:ext uri="{BB962C8B-B14F-4D97-AF65-F5344CB8AC3E}">
        <p14:creationId xmlns:p14="http://schemas.microsoft.com/office/powerpoint/2010/main" val="112496775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F46D-8653-3EDE-9559-F92F324EA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14C51E7-AAA7-EE67-172A-F72A37C391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9F06A1F1-99D3-22AA-DC35-EC387F350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0C2C86-8DFD-44FE-8B0B-4E7AD8EA69F2}"/>
              </a:ext>
            </a:extLst>
          </p:cNvPr>
          <p:cNvSpPr>
            <a:spLocks noGrp="1"/>
          </p:cNvSpPr>
          <p:nvPr>
            <p:ph type="dt" sz="half" idx="10"/>
          </p:nvPr>
        </p:nvSpPr>
        <p:spPr/>
        <p:txBody>
          <a:bodyPr/>
          <a:lstStyle/>
          <a:p>
            <a:fld id="{F88ABB5C-58EC-4C1D-AA00-4C93A9B97868}" type="datetimeFigureOut">
              <a:rPr lang="en-AU" smtClean="0"/>
              <a:t>21/09/2025</a:t>
            </a:fld>
            <a:endParaRPr lang="en-AU"/>
          </a:p>
        </p:txBody>
      </p:sp>
      <p:sp>
        <p:nvSpPr>
          <p:cNvPr id="6" name="Footer Placeholder 5">
            <a:extLst>
              <a:ext uri="{FF2B5EF4-FFF2-40B4-BE49-F238E27FC236}">
                <a16:creationId xmlns:a16="http://schemas.microsoft.com/office/drawing/2014/main" id="{1B35210E-577C-6816-4540-C20CA491B58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B6DAA8B-731F-68F2-68D8-C5AA8B2E7C74}"/>
              </a:ext>
            </a:extLst>
          </p:cNvPr>
          <p:cNvSpPr>
            <a:spLocks noGrp="1"/>
          </p:cNvSpPr>
          <p:nvPr>
            <p:ph type="sldNum" sz="quarter" idx="12"/>
          </p:nvPr>
        </p:nvSpPr>
        <p:spPr/>
        <p:txBody>
          <a:bodyPr/>
          <a:lstStyle/>
          <a:p>
            <a:fld id="{FA13CC7E-DB61-4A38-BD7A-21148BBC5FE7}" type="slidenum">
              <a:rPr lang="en-AU" smtClean="0"/>
              <a:t>‹#›</a:t>
            </a:fld>
            <a:endParaRPr lang="en-AU"/>
          </a:p>
        </p:txBody>
      </p:sp>
    </p:spTree>
    <p:extLst>
      <p:ext uri="{BB962C8B-B14F-4D97-AF65-F5344CB8AC3E}">
        <p14:creationId xmlns:p14="http://schemas.microsoft.com/office/powerpoint/2010/main" val="2793294096"/>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34F98-CCB4-8218-3281-CDF983526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57A8504-F8FD-9FC9-C34D-E7C1BE865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FF016B9-39F1-0E76-4D0F-62AF4CAFF6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72B095-45CA-6579-AEAB-FDCA034C38B8}"/>
              </a:ext>
            </a:extLst>
          </p:cNvPr>
          <p:cNvSpPr>
            <a:spLocks noGrp="1"/>
          </p:cNvSpPr>
          <p:nvPr>
            <p:ph type="dt" sz="half" idx="10"/>
          </p:nvPr>
        </p:nvSpPr>
        <p:spPr/>
        <p:txBody>
          <a:bodyPr/>
          <a:lstStyle/>
          <a:p>
            <a:fld id="{F88ABB5C-58EC-4C1D-AA00-4C93A9B97868}" type="datetimeFigureOut">
              <a:rPr lang="en-AU" smtClean="0"/>
              <a:t>21/09/2025</a:t>
            </a:fld>
            <a:endParaRPr lang="en-AU"/>
          </a:p>
        </p:txBody>
      </p:sp>
      <p:sp>
        <p:nvSpPr>
          <p:cNvPr id="6" name="Footer Placeholder 5">
            <a:extLst>
              <a:ext uri="{FF2B5EF4-FFF2-40B4-BE49-F238E27FC236}">
                <a16:creationId xmlns:a16="http://schemas.microsoft.com/office/drawing/2014/main" id="{A2937BDC-F0E7-9F7F-02E1-2C798EC37F9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2DDF06F-4545-A295-83BF-DEF7BFB6E899}"/>
              </a:ext>
            </a:extLst>
          </p:cNvPr>
          <p:cNvSpPr>
            <a:spLocks noGrp="1"/>
          </p:cNvSpPr>
          <p:nvPr>
            <p:ph type="sldNum" sz="quarter" idx="12"/>
          </p:nvPr>
        </p:nvSpPr>
        <p:spPr/>
        <p:txBody>
          <a:bodyPr/>
          <a:lstStyle/>
          <a:p>
            <a:fld id="{FA13CC7E-DB61-4A38-BD7A-21148BBC5FE7}" type="slidenum">
              <a:rPr lang="en-AU" smtClean="0"/>
              <a:t>‹#›</a:t>
            </a:fld>
            <a:endParaRPr lang="en-AU"/>
          </a:p>
        </p:txBody>
      </p:sp>
    </p:spTree>
    <p:extLst>
      <p:ext uri="{BB962C8B-B14F-4D97-AF65-F5344CB8AC3E}">
        <p14:creationId xmlns:p14="http://schemas.microsoft.com/office/powerpoint/2010/main" val="136475405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F85EA2-FCB3-C340-899E-C7255E521E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C4CCEDC-A580-8AF2-566A-CB5507948A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F0A2DEF-D067-09CD-DC50-EE8F74D755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8ABB5C-58EC-4C1D-AA00-4C93A9B97868}" type="datetimeFigureOut">
              <a:rPr lang="en-AU" smtClean="0"/>
              <a:t>21/09/2025</a:t>
            </a:fld>
            <a:endParaRPr lang="en-AU"/>
          </a:p>
        </p:txBody>
      </p:sp>
      <p:sp>
        <p:nvSpPr>
          <p:cNvPr id="5" name="Footer Placeholder 4">
            <a:extLst>
              <a:ext uri="{FF2B5EF4-FFF2-40B4-BE49-F238E27FC236}">
                <a16:creationId xmlns:a16="http://schemas.microsoft.com/office/drawing/2014/main" id="{378E6FD4-368B-04ED-DD03-E1B5079601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C558A-B4C7-E129-F2C1-2AE0AB6859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3CC7E-DB61-4A38-BD7A-21148BBC5FE7}" type="slidenum">
              <a:rPr lang="en-AU" smtClean="0"/>
              <a:t>‹#›</a:t>
            </a:fld>
            <a:endParaRPr lang="en-AU"/>
          </a:p>
        </p:txBody>
      </p:sp>
    </p:spTree>
    <p:extLst>
      <p:ext uri="{BB962C8B-B14F-4D97-AF65-F5344CB8AC3E}">
        <p14:creationId xmlns:p14="http://schemas.microsoft.com/office/powerpoint/2010/main" val="3320662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2.jpeg"/><Relationship Id="rId18" Type="http://schemas.openxmlformats.org/officeDocument/2006/relationships/hyperlink" Target="https://foto.wuestenigel.com/an-electric-car-by-ford-is-being-tanked-with-a-tanke-device-at-the-e-cologne-trade-show-for-electric-mobility/" TargetMode="External"/><Relationship Id="rId3" Type="http://schemas.openxmlformats.org/officeDocument/2006/relationships/hyperlink" Target="https://bahamas.desertcart.com/products/391870001-comfort-three-wheeled-bicycles-for-seniors-tricycle-for-adults-16-inch-adult-tricycles-3-wheel-bikes-cruise-trike-three-wheeled-bicycles-with-back-seat-and-double-shopping-basket" TargetMode="External"/><Relationship Id="rId21" Type="http://schemas.openxmlformats.org/officeDocument/2006/relationships/hyperlink" Target="https://mxtemp.bricklink.com/online/bikes-together" TargetMode="External"/><Relationship Id="rId7" Type="http://schemas.openxmlformats.org/officeDocument/2006/relationships/hyperlink" Target="https://pixnio.com/es/deporte/ciclismo-sport/raza-rueda-ciclista-concurso-deporte-biker-vehiculo-bicicleta-velocidad-deporte" TargetMode="External"/><Relationship Id="rId12" Type="http://schemas.openxmlformats.org/officeDocument/2006/relationships/hyperlink" Target="https://svgsilh.com/image/1296481.html" TargetMode="External"/><Relationship Id="rId17" Type="http://schemas.openxmlformats.org/officeDocument/2006/relationships/image" Target="../media/image24.jpeg"/><Relationship Id="rId2" Type="http://schemas.openxmlformats.org/officeDocument/2006/relationships/image" Target="../media/image16.jpg"/><Relationship Id="rId16" Type="http://schemas.openxmlformats.org/officeDocument/2006/relationships/hyperlink" Target="https://www.bestproducts.com/parenting/kids/g41992706/best-bikes-for-kids/" TargetMode="External"/><Relationship Id="rId20"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1.svg"/><Relationship Id="rId5" Type="http://schemas.openxmlformats.org/officeDocument/2006/relationships/hyperlink" Target="https://www.rapidmedicalsupplies.com.au/products/prestige-euro-walker-rollator-mobility-walker" TargetMode="External"/><Relationship Id="rId15" Type="http://schemas.openxmlformats.org/officeDocument/2006/relationships/image" Target="../media/image23.jpeg"/><Relationship Id="rId10" Type="http://schemas.openxmlformats.org/officeDocument/2006/relationships/image" Target="../media/image20.png"/><Relationship Id="rId19" Type="http://schemas.openxmlformats.org/officeDocument/2006/relationships/hyperlink" Target="https://creativecommons.org/licenses/by/3.0/" TargetMode="External"/><Relationship Id="rId4" Type="http://schemas.openxmlformats.org/officeDocument/2006/relationships/image" Target="../media/image17.jpg"/><Relationship Id="rId9" Type="http://schemas.openxmlformats.org/officeDocument/2006/relationships/hyperlink" Target="https://www.mobilitypower.co.uk/product/fastest/" TargetMode="External"/><Relationship Id="rId14" Type="http://schemas.openxmlformats.org/officeDocument/2006/relationships/hyperlink" Target="https://www.nepal.ubuy.com/en/product/55BTA7YWW-vtuvia-sj26-powerful-electric-bicycle-26-in-x-4-in-fat-tire-ebike-750-w-48v-13ah-cruiser-electric-bicycle-fat-tire-bike-beach-snow-city-bike-roa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publicdomainpictures.net/en/view-image.php?image=162579&amp;picture=bundle-book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images/search/beautiful%20cross/"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5.svg"/><Relationship Id="rId3" Type="http://schemas.openxmlformats.org/officeDocument/2006/relationships/hyperlink" Target="https://www.cashbuild.co.za/shop/bins-buckets/16312-wheelie-bin-240lt-green-6004101043564.html" TargetMode="External"/><Relationship Id="rId7" Type="http://schemas.openxmlformats.org/officeDocument/2006/relationships/hyperlink" Target="https://www.dreamstime.com/empty-green-glass-wine-bottles-isolated-white-close-up-group-many-washed-row-background-low-angle-side-view-image112608747" TargetMode="External"/><Relationship Id="rId12" Type="http://schemas.openxmlformats.org/officeDocument/2006/relationships/image" Target="../media/image34.png"/><Relationship Id="rId2" Type="http://schemas.openxmlformats.org/officeDocument/2006/relationships/image" Target="../media/image28.jpg"/><Relationship Id="rId1" Type="http://schemas.openxmlformats.org/officeDocument/2006/relationships/slideLayout" Target="../slideLayouts/slideLayout6.xml"/><Relationship Id="rId6" Type="http://schemas.openxmlformats.org/officeDocument/2006/relationships/image" Target="../media/image30.jpg"/><Relationship Id="rId11" Type="http://schemas.openxmlformats.org/officeDocument/2006/relationships/image" Target="../media/image33.svg"/><Relationship Id="rId5" Type="http://schemas.openxmlformats.org/officeDocument/2006/relationships/hyperlink" Target="https://alupro.org.uk/aluminium-beverage-can-recycling-at-new-record-high/" TargetMode="External"/><Relationship Id="rId10" Type="http://schemas.openxmlformats.org/officeDocument/2006/relationships/image" Target="../media/image32.png"/><Relationship Id="rId4" Type="http://schemas.openxmlformats.org/officeDocument/2006/relationships/image" Target="../media/image29.jpg"/><Relationship Id="rId9" Type="http://schemas.openxmlformats.org/officeDocument/2006/relationships/hyperlink" Target="https://www.bra.org/recycling/plastics/acceptable-plastic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vogue.com/article/visible-mending" TargetMode="External"/><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hyperlink" Target="https://www.yorkcollege.ac.uk/study/art-school-dressmaking-introduction-to-woven-fabric" TargetMode="External"/><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8" Type="http://schemas.openxmlformats.org/officeDocument/2006/relationships/hyperlink" Target="https://www.publicdomainpictures.net/view-image.php?image=158761&amp;picture=happy-text" TargetMode="External"/><Relationship Id="rId13" Type="http://schemas.openxmlformats.org/officeDocument/2006/relationships/hyperlink" Target="https://creativecommons.org/licenses/by-sa/3.0/" TargetMode="External"/><Relationship Id="rId3" Type="http://schemas.openxmlformats.org/officeDocument/2006/relationships/image" Target="../media/image38.png"/><Relationship Id="rId7" Type="http://schemas.openxmlformats.org/officeDocument/2006/relationships/image" Target="../media/image40.jpg"/><Relationship Id="rId12" Type="http://schemas.openxmlformats.org/officeDocument/2006/relationships/hyperlink" Target="https://commons.wikimedia.org/wiki/File:Chinese_New_Year_snacks,_Singapore_-_20140131.jpg"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hyperlink" Target="https://pxhere.com/ko/photo/872299" TargetMode="External"/><Relationship Id="rId11" Type="http://schemas.openxmlformats.org/officeDocument/2006/relationships/image" Target="../media/image42.jpg"/><Relationship Id="rId5" Type="http://schemas.openxmlformats.org/officeDocument/2006/relationships/image" Target="../media/image39.jpg"/><Relationship Id="rId10" Type="http://schemas.openxmlformats.org/officeDocument/2006/relationships/hyperlink" Target="https://lebonheurestpossible.org/vivre-longtemps/" TargetMode="External"/><Relationship Id="rId4" Type="http://schemas.openxmlformats.org/officeDocument/2006/relationships/hyperlink" Target="https://www.leigh-chantelle.com/357-fridays-final-say-jim-rohn-a-happiness-quote.html" TargetMode="External"/><Relationship Id="rId9"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publicdomainpictures.net/view-image.php?image=5709&amp;picture=tai-chi"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trinitynorwich.org/Groups/386507/Art_Group.aspx" TargetMode="External"/><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hyperlink" Target="https://ich.org.au/timetable/event/craft-group/" TargetMode="External"/><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hyperlink" Target="https://cyclehoop.com/product/bike-shelter-green-roof/"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hyperlink" Target="https://pixabay.com/en/packing-moving-cardboard-carton-40916/" TargetMode="External"/><Relationship Id="rId5" Type="http://schemas.openxmlformats.org/officeDocument/2006/relationships/diagramQuickStyle" Target="../diagrams/quickStyle1.xml"/><Relationship Id="rId10" Type="http://schemas.openxmlformats.org/officeDocument/2006/relationships/image" Target="../media/image53.png"/><Relationship Id="rId4" Type="http://schemas.openxmlformats.org/officeDocument/2006/relationships/diagramLayout" Target="../diagrams/layout1.xml"/><Relationship Id="rId9" Type="http://schemas.openxmlformats.org/officeDocument/2006/relationships/hyperlink" Target="https://www.flickr.com/photos/avlxyz/1116136218"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kirinqueen/530953145" TargetMode="External"/><Relationship Id="rId2" Type="http://schemas.openxmlformats.org/officeDocument/2006/relationships/image" Target="../media/image55.jpg"/><Relationship Id="rId1" Type="http://schemas.openxmlformats.org/officeDocument/2006/relationships/slideLayout" Target="../slideLayouts/slideLayout4.xml"/><Relationship Id="rId5" Type="http://schemas.openxmlformats.org/officeDocument/2006/relationships/hyperlink" Target="http://fet68490.canalblog.com/archives/2017/07/15/35478411.html" TargetMode="Externa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hyperlink" Target="https://greetings-day.com/birthday/top-10-happy-birthday-ecards.html"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publicdomainpictures.net/view-image.php?image=47816&amp;picture=croquet-lawn-in-thorpenes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cooloolawaters.com.au/about-us" TargetMode="External"/><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channel/UCSDJXmas9qntOkSbJtqclUw" TargetMode="External"/><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flickr.com/photos/judybaxter/6763829429"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auburnbowls.org.au/try-bowls-here/barefoot-bowls/" TargetMode="External"/><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hyperlink" Target="https://www.geograph.org.uk/photo/5160147" TargetMode="External"/><Relationship Id="rId4" Type="http://schemas.openxmlformats.org/officeDocument/2006/relationships/image" Target="../media/image62.jpg"/></Relationships>
</file>

<file path=ppt/slides/_rels/slide25.xml.rels><?xml version="1.0" encoding="UTF-8" standalone="yes"?>
<Relationships xmlns="http://schemas.openxmlformats.org/package/2006/relationships"><Relationship Id="rId3" Type="http://schemas.openxmlformats.org/officeDocument/2006/relationships/hyperlink" Target="https://jigsawpuzzleguru.com/used-jigsaws/" TargetMode="External"/><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hyperlink" Target="https://www.rainbowsportsclub.com.au/" TargetMode="External"/><Relationship Id="rId7" Type="http://schemas.openxmlformats.org/officeDocument/2006/relationships/hyperlink" Target="https://www.rainbowsportsclub.com.au/about/courtesy-bus/" TargetMode="Externa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hyperlink" Target="https://www.publicdomainpictures.net/en/view-image.php?image=268209&amp;picture=bingo-winner" TargetMode="External"/><Relationship Id="rId4" Type="http://schemas.openxmlformats.org/officeDocument/2006/relationships/image" Target="../media/image65.jpg"/><Relationship Id="rId9" Type="http://schemas.openxmlformats.org/officeDocument/2006/relationships/hyperlink" Target="https://restaurantguru.com/Banana-Bean-Cafe-Rainbow-Beach"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timeout.com/things-to-do/best-board-games" TargetMode="External"/><Relationship Id="rId2" Type="http://schemas.openxmlformats.org/officeDocument/2006/relationships/image" Target="../media/image68.jpg"/><Relationship Id="rId1" Type="http://schemas.openxmlformats.org/officeDocument/2006/relationships/slideLayout" Target="../slideLayouts/slideLayout1.xml"/><Relationship Id="rId5" Type="http://schemas.openxmlformats.org/officeDocument/2006/relationships/hyperlink" Target="https://mammyoaklee.wordpress.com/2013/01/08/board-games/" TargetMode="External"/><Relationship Id="rId4" Type="http://schemas.openxmlformats.org/officeDocument/2006/relationships/image" Target="../media/image69.jpg"/></Relationships>
</file>

<file path=ppt/slides/_rels/slide2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25648105@N03/849060706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3.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s://creativecommons.org/licenses/by-nd/3.0/" TargetMode="External"/><Relationship Id="rId4" Type="http://schemas.openxmlformats.org/officeDocument/2006/relationships/hyperlink" Target="https://3tris3tigres.blogspot.com/2007/06/juegos-rummy.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ustomXml" Target="../ink/ink2.xml"/><Relationship Id="rId4" Type="http://schemas.openxmlformats.org/officeDocument/2006/relationships/image" Target="../media/image400.png"/></Relationships>
</file>

<file path=ppt/slides/_rels/slide31.xml.rels><?xml version="1.0" encoding="UTF-8" standalone="yes"?>
<Relationships xmlns="http://schemas.openxmlformats.org/package/2006/relationships"><Relationship Id="rId3" Type="http://schemas.openxmlformats.org/officeDocument/2006/relationships/hyperlink" Target="https://blog.playo.co/snooker-rules-for-beginners/" TargetMode="External"/><Relationship Id="rId2" Type="http://schemas.openxmlformats.org/officeDocument/2006/relationships/image" Target="../media/image74.jpg"/><Relationship Id="rId1" Type="http://schemas.openxmlformats.org/officeDocument/2006/relationships/slideLayout" Target="../slideLayouts/slideLayout2.xml"/><Relationship Id="rId5" Type="http://schemas.openxmlformats.org/officeDocument/2006/relationships/hyperlink" Target="https://cuesportsacademy.ca/benefits-of-snooker/" TargetMode="External"/><Relationship Id="rId4" Type="http://schemas.openxmlformats.org/officeDocument/2006/relationships/image" Target="../media/image75.jpg"/></Relationships>
</file>

<file path=ppt/slides/_rels/slide32.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ustomXml" Target="../ink/ink4.xml"/><Relationship Id="rId4" Type="http://schemas.openxmlformats.org/officeDocument/2006/relationships/image" Target="../media/image390.png"/></Relationships>
</file>

<file path=ppt/slides/_rels/slide3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flickr.com/photos/yuiberry/2674625506/" TargetMode="External"/><Relationship Id="rId5" Type="http://schemas.openxmlformats.org/officeDocument/2006/relationships/image" Target="../media/image77.jpg"/><Relationship Id="rId4" Type="http://schemas.openxmlformats.org/officeDocument/2006/relationships/hyperlink" Target="https://smlpoints.com/mahjong-in-taiwan-rules-and-introduction.htm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volvobuses.com/au/news/2021/june/volvo-bus-australia-delivers-882nd-bus-to-brisbane-city-council-under-existing-contract.html" TargetMode="External"/><Relationship Id="rId7" Type="http://schemas.openxmlformats.org/officeDocument/2006/relationships/hyperlink" Target="https://www.youtube.com/watch?v=TIuD2biysAA" TargetMode="External"/><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hyperlink" Target="https://apps.des.qld.gov.au/heritage-register/detail/?id=600535" TargetMode="Externa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tinfoil.io/Title/01005A6010A04000" TargetMode="External"/></Relationships>
</file>

<file path=ppt/slides/_rels/slide36.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ustomXml" Target="../ink/ink6.xml"/><Relationship Id="rId4" Type="http://schemas.openxmlformats.org/officeDocument/2006/relationships/image" Target="../media/image700.png"/></Relationships>
</file>

<file path=ppt/slides/_rels/slide3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vinography.com/2012/01/australia_as_a_lesson_on_curr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commons.wikimedia.org/wiki/File:Chess_board_with_chess_set_in_opening_position_2012_PD_03.jpg" TargetMode="External"/><Relationship Id="rId5" Type="http://schemas.openxmlformats.org/officeDocument/2006/relationships/image" Target="../media/image84.jpg"/><Relationship Id="rId4" Type="http://schemas.openxmlformats.org/officeDocument/2006/relationships/hyperlink" Target="https://www.publicdomainpictures.net/view-image.php?image=84950&amp;picture=poke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imore.com/best-smartphone-camer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ixabay.com/en/bbq-garden-food-outdoor-3322838/"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pxhere.com/en/photo/557916"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tripadvisor.co.nz/Attraction_Review-g494986-d5569689-Reviews-Dolphin_Ferry_Cruises-Tin_Can_Bay_Gympie_Region_Fraser_Coast_Queensland.html"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Sunset_Starnberger_See.jpg" TargetMode="Externa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hyperlink" Target="https://miss604.com/2018/09/oktoberfest-at-the-alpen-club-win-tickets.html" TargetMode="External"/><Relationship Id="rId7" Type="http://schemas.openxmlformats.org/officeDocument/2006/relationships/hyperlink" Target="https://www.alamy.com/german-flag-german-flags-image478590346.html" TargetMode="External"/><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hyperlink" Target="https://stock.adobe.com/images/oktoberfest-man-cartoon-character-with-a-mug-of-beer-and-pretzel-dancing-vector-hand-drawn-illustration-isolated-on-transparent-background/643524435" TargetMode="Externa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8" Type="http://schemas.openxmlformats.org/officeDocument/2006/relationships/hyperlink" Target="https://www.vecteezy.com/vector-art/554945-envelope-icon-vector-illustration" TargetMode="External"/><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pikist.com/free-photo-sitef" TargetMode="External"/><Relationship Id="rId5" Type="http://schemas.openxmlformats.org/officeDocument/2006/relationships/image" Target="../media/image11.jpg"/><Relationship Id="rId10" Type="http://schemas.openxmlformats.org/officeDocument/2006/relationships/image" Target="../media/image14.svg"/><Relationship Id="rId4" Type="http://schemas.openxmlformats.org/officeDocument/2006/relationships/hyperlink" Target="https://openclipart.org/detail/99271" TargetMode="Externa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americasbesthistory.com/spotlight2017-7.html"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nk hued beach sand meeting the sea">
            <a:extLst>
              <a:ext uri="{FF2B5EF4-FFF2-40B4-BE49-F238E27FC236}">
                <a16:creationId xmlns:a16="http://schemas.microsoft.com/office/drawing/2014/main" id="{8A7972F4-53BE-8B59-7E61-A02EACDB1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062"/>
            <a:ext cx="12192000" cy="7486124"/>
          </a:xfrm>
          <a:prstGeom prst="rect">
            <a:avLst/>
          </a:prstGeom>
        </p:spPr>
      </p:pic>
      <p:sp>
        <p:nvSpPr>
          <p:cNvPr id="4" name="Scroll: Horizontal 3">
            <a:extLst>
              <a:ext uri="{FF2B5EF4-FFF2-40B4-BE49-F238E27FC236}">
                <a16:creationId xmlns:a16="http://schemas.microsoft.com/office/drawing/2014/main" id="{286E50C5-70C0-82F0-1A12-AAE5BB04B4E2}"/>
              </a:ext>
            </a:extLst>
          </p:cNvPr>
          <p:cNvSpPr/>
          <p:nvPr/>
        </p:nvSpPr>
        <p:spPr>
          <a:xfrm rot="21121026">
            <a:off x="1187822" y="1099759"/>
            <a:ext cx="10341460" cy="3659737"/>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48BF6668-BA6E-7FA3-BCC7-FAFB753A6D02}"/>
              </a:ext>
            </a:extLst>
          </p:cNvPr>
          <p:cNvSpPr>
            <a:spLocks noGrp="1"/>
          </p:cNvSpPr>
          <p:nvPr>
            <p:ph type="ctrTitle"/>
          </p:nvPr>
        </p:nvSpPr>
        <p:spPr>
          <a:xfrm rot="21118529">
            <a:off x="1524000" y="1122363"/>
            <a:ext cx="9144000" cy="2387600"/>
          </a:xfrm>
        </p:spPr>
        <p:txBody>
          <a:bodyPr/>
          <a:lstStyle/>
          <a:p>
            <a:r>
              <a:rPr lang="en-AU" b="1" dirty="0" err="1">
                <a:solidFill>
                  <a:schemeClr val="accent4">
                    <a:lumMod val="20000"/>
                    <a:lumOff val="80000"/>
                  </a:schemeClr>
                </a:solidFill>
              </a:rPr>
              <a:t>Cooloola</a:t>
            </a:r>
            <a:r>
              <a:rPr lang="en-AU" b="1" dirty="0">
                <a:solidFill>
                  <a:schemeClr val="accent4">
                    <a:lumMod val="20000"/>
                    <a:lumOff val="80000"/>
                  </a:schemeClr>
                </a:solidFill>
              </a:rPr>
              <a:t> Waters Retirement   Village</a:t>
            </a:r>
          </a:p>
        </p:txBody>
      </p:sp>
      <p:sp>
        <p:nvSpPr>
          <p:cNvPr id="3" name="Subtitle 2">
            <a:extLst>
              <a:ext uri="{FF2B5EF4-FFF2-40B4-BE49-F238E27FC236}">
                <a16:creationId xmlns:a16="http://schemas.microsoft.com/office/drawing/2014/main" id="{C832C6E6-BAF4-65E7-7BC6-296D68E734F1}"/>
              </a:ext>
            </a:extLst>
          </p:cNvPr>
          <p:cNvSpPr>
            <a:spLocks noGrp="1"/>
          </p:cNvSpPr>
          <p:nvPr>
            <p:ph type="subTitle" idx="1"/>
          </p:nvPr>
        </p:nvSpPr>
        <p:spPr>
          <a:xfrm rot="21140068">
            <a:off x="1524000" y="3602038"/>
            <a:ext cx="9144000" cy="915533"/>
          </a:xfrm>
        </p:spPr>
        <p:txBody>
          <a:bodyPr/>
          <a:lstStyle/>
          <a:p>
            <a:r>
              <a:rPr lang="en-AU" sz="3600" dirty="0">
                <a:solidFill>
                  <a:schemeClr val="accent4">
                    <a:lumMod val="20000"/>
                    <a:lumOff val="80000"/>
                  </a:schemeClr>
                </a:solidFill>
              </a:rPr>
              <a:t>Upcoming Events 2025</a:t>
            </a:r>
          </a:p>
          <a:p>
            <a:endParaRPr lang="en-AU" dirty="0"/>
          </a:p>
        </p:txBody>
      </p:sp>
      <p:sp>
        <p:nvSpPr>
          <p:cNvPr id="7" name="Rectangle 6">
            <a:extLst>
              <a:ext uri="{FF2B5EF4-FFF2-40B4-BE49-F238E27FC236}">
                <a16:creationId xmlns:a16="http://schemas.microsoft.com/office/drawing/2014/main" id="{B7159BAB-32B4-9859-3B6D-890BA8C9B5E7}"/>
              </a:ext>
            </a:extLst>
          </p:cNvPr>
          <p:cNvSpPr/>
          <p:nvPr/>
        </p:nvSpPr>
        <p:spPr>
          <a:xfrm>
            <a:off x="458696" y="5512736"/>
            <a:ext cx="11733304" cy="830997"/>
          </a:xfrm>
          <a:prstGeom prst="rect">
            <a:avLst/>
          </a:prstGeom>
          <a:noFill/>
        </p:spPr>
        <p:txBody>
          <a:bodyPr wrap="square" lIns="91440" tIns="45720" rIns="91440" bIns="45720" anchor="ctr">
            <a:spAutoFit/>
          </a:bodyPr>
          <a:lstStyle/>
          <a:p>
            <a:endPar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a:p>
            <a:r>
              <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highlight>
                  <a:srgbClr val="000080"/>
                </a:highlight>
              </a:rPr>
              <a:t>Prepared by Marilyn Bee 0401410883 – Pls advise any </a:t>
            </a:r>
            <a:r>
              <a:rPr lang="en-US" sz="24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highlight>
                  <a:srgbClr val="000080"/>
                </a:highlight>
              </a:rPr>
              <a:t>alterations asap.</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highlight>
                <a:srgbClr val="000080"/>
              </a:highlight>
            </a:endParaRPr>
          </a:p>
        </p:txBody>
      </p:sp>
    </p:spTree>
    <p:extLst>
      <p:ext uri="{BB962C8B-B14F-4D97-AF65-F5344CB8AC3E}">
        <p14:creationId xmlns:p14="http://schemas.microsoft.com/office/powerpoint/2010/main" val="325288820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A8594-A5AC-EDF7-E4C1-A0C77E89E69C}"/>
              </a:ext>
            </a:extLst>
          </p:cNvPr>
          <p:cNvSpPr>
            <a:spLocks noGrp="1"/>
          </p:cNvSpPr>
          <p:nvPr>
            <p:ph type="title"/>
          </p:nvPr>
        </p:nvSpPr>
        <p:spPr>
          <a:xfrm>
            <a:off x="320511" y="365125"/>
            <a:ext cx="11399756" cy="1325563"/>
          </a:xfrm>
        </p:spPr>
        <p:txBody>
          <a:bodyPr>
            <a:normAutofit fontScale="90000"/>
          </a:bodyPr>
          <a:lstStyle/>
          <a:p>
            <a:r>
              <a:rPr lang="en-AU" sz="3600" dirty="0">
                <a:highlight>
                  <a:srgbClr val="FF00FF"/>
                </a:highlight>
              </a:rPr>
              <a:t>CWRV Wheelies Club – Saturday 8.00 am and Monday at 4.00 pm from Club House</a:t>
            </a:r>
            <a:br>
              <a:rPr lang="en-AU" sz="3600" dirty="0">
                <a:highlight>
                  <a:srgbClr val="FF00FF"/>
                </a:highlight>
              </a:rPr>
            </a:br>
            <a:r>
              <a:rPr lang="en-AU" sz="3600" dirty="0">
                <a:highlight>
                  <a:srgbClr val="FF00FF"/>
                </a:highlight>
              </a:rPr>
              <a:t>Coordinator – Liz – 0400 865 855</a:t>
            </a:r>
          </a:p>
        </p:txBody>
      </p:sp>
      <p:pic>
        <p:nvPicPr>
          <p:cNvPr id="5" name="Content Placeholder 4" descr="A black tricycle with a seat and basket&#10;&#10;AI-generated content may be incorrect.">
            <a:extLst>
              <a:ext uri="{FF2B5EF4-FFF2-40B4-BE49-F238E27FC236}">
                <a16:creationId xmlns:a16="http://schemas.microsoft.com/office/drawing/2014/main" id="{D71919B2-28B5-EAD9-26C5-6002A95893A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64563" y="5386638"/>
            <a:ext cx="1572835" cy="1256171"/>
          </a:xfrm>
        </p:spPr>
      </p:pic>
      <p:pic>
        <p:nvPicPr>
          <p:cNvPr id="7" name="Picture 6" descr="A blue rollator with black wheels&#10;&#10;AI-generated content may be incorrect.">
            <a:extLst>
              <a:ext uri="{FF2B5EF4-FFF2-40B4-BE49-F238E27FC236}">
                <a16:creationId xmlns:a16="http://schemas.microsoft.com/office/drawing/2014/main" id="{62DA5591-849F-6C86-C2E7-0F25AF870B2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414602" y="3061839"/>
            <a:ext cx="2168950" cy="2168950"/>
          </a:xfrm>
          <a:prstGeom prst="rect">
            <a:avLst/>
          </a:prstGeom>
        </p:spPr>
      </p:pic>
      <p:pic>
        <p:nvPicPr>
          <p:cNvPr id="9" name="Picture 8" descr="Two men riding bicycles on a road">
            <a:extLst>
              <a:ext uri="{FF2B5EF4-FFF2-40B4-BE49-F238E27FC236}">
                <a16:creationId xmlns:a16="http://schemas.microsoft.com/office/drawing/2014/main" id="{43C1B593-748F-7EB8-3A65-5B3D0CFB30B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831192" y="5221071"/>
            <a:ext cx="1824089" cy="1216059"/>
          </a:xfrm>
          <a:prstGeom prst="rect">
            <a:avLst/>
          </a:prstGeom>
        </p:spPr>
      </p:pic>
      <p:pic>
        <p:nvPicPr>
          <p:cNvPr id="11" name="Picture 10" descr="A red scooter with a white background">
            <a:extLst>
              <a:ext uri="{FF2B5EF4-FFF2-40B4-BE49-F238E27FC236}">
                <a16:creationId xmlns:a16="http://schemas.microsoft.com/office/drawing/2014/main" id="{8F2CF15A-3FE7-F5C4-8189-A19B288FC4A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934740" y="729840"/>
            <a:ext cx="1991020" cy="1991020"/>
          </a:xfrm>
          <a:prstGeom prst="rect">
            <a:avLst/>
          </a:prstGeom>
        </p:spPr>
      </p:pic>
      <p:sp>
        <p:nvSpPr>
          <p:cNvPr id="12" name="TextBox 11">
            <a:extLst>
              <a:ext uri="{FF2B5EF4-FFF2-40B4-BE49-F238E27FC236}">
                <a16:creationId xmlns:a16="http://schemas.microsoft.com/office/drawing/2014/main" id="{D82B697D-F3D8-F8A0-F435-B6822BC3C819}"/>
              </a:ext>
            </a:extLst>
          </p:cNvPr>
          <p:cNvSpPr txBox="1"/>
          <p:nvPr/>
        </p:nvSpPr>
        <p:spPr>
          <a:xfrm>
            <a:off x="4386239" y="1705197"/>
            <a:ext cx="5363852" cy="2031325"/>
          </a:xfrm>
          <a:prstGeom prst="rect">
            <a:avLst/>
          </a:prstGeom>
          <a:solidFill>
            <a:schemeClr val="accent4">
              <a:lumMod val="60000"/>
              <a:lumOff val="40000"/>
            </a:schemeClr>
          </a:solidFill>
        </p:spPr>
        <p:txBody>
          <a:bodyPr wrap="square" rtlCol="0">
            <a:spAutoFit/>
          </a:bodyPr>
          <a:lstStyle/>
          <a:p>
            <a:r>
              <a:rPr lang="en-AU" dirty="0"/>
              <a:t>#  Get some fresh air</a:t>
            </a:r>
          </a:p>
          <a:p>
            <a:r>
              <a:rPr lang="en-AU" dirty="0"/>
              <a:t>#  Keep safe</a:t>
            </a:r>
          </a:p>
          <a:p>
            <a:r>
              <a:rPr lang="en-AU" dirty="0"/>
              <a:t>#  Slow or distance – your choice</a:t>
            </a:r>
          </a:p>
          <a:p>
            <a:r>
              <a:rPr lang="en-AU" dirty="0"/>
              <a:t>#  Crab Creek and back or further</a:t>
            </a:r>
          </a:p>
          <a:p>
            <a:r>
              <a:rPr lang="en-AU" dirty="0"/>
              <a:t>#  Faster wheels go further </a:t>
            </a:r>
          </a:p>
          <a:p>
            <a:r>
              <a:rPr lang="en-AU" dirty="0"/>
              <a:t>#  All leave together – but gradually arrive back for morning tea at Club house</a:t>
            </a:r>
          </a:p>
        </p:txBody>
      </p:sp>
      <p:pic>
        <p:nvPicPr>
          <p:cNvPr id="14" name="Graphic 13">
            <a:extLst>
              <a:ext uri="{FF2B5EF4-FFF2-40B4-BE49-F238E27FC236}">
                <a16:creationId xmlns:a16="http://schemas.microsoft.com/office/drawing/2014/main" id="{B55521AC-CCC7-18A8-F52B-A3F549FC252D}"/>
              </a:ext>
            </a:extLst>
          </p:cNvPr>
          <p:cNvPicPr>
            <a:picLocks noChangeAspect="1"/>
          </p:cNvPicPr>
          <p:nvPr/>
        </p:nvPicPr>
        <p:blipFill>
          <a:blip r:embed="rId10">
            <a:extLst>
              <a:ext uri="{96DAC541-7B7A-43D3-8B79-37D633B846F1}">
                <asvg:svgBlip xmlns:asvg="http://schemas.microsoft.com/office/drawing/2016/SVG/main" r:embed="rId11"/>
              </a:ext>
              <a:ext uri="{837473B0-CC2E-450A-ABE3-18F120FF3D39}">
                <a1611:picAttrSrcUrl xmlns:a1611="http://schemas.microsoft.com/office/drawing/2016/11/main" r:id="rId12"/>
              </a:ext>
            </a:extLst>
          </a:blip>
          <a:stretch>
            <a:fillRect/>
          </a:stretch>
        </p:blipFill>
        <p:spPr>
          <a:xfrm>
            <a:off x="699425" y="1696975"/>
            <a:ext cx="2692099" cy="2278900"/>
          </a:xfrm>
          <a:prstGeom prst="rect">
            <a:avLst/>
          </a:prstGeom>
        </p:spPr>
      </p:pic>
      <p:pic>
        <p:nvPicPr>
          <p:cNvPr id="16" name="Picture 15" descr="A black and yellow bike">
            <a:extLst>
              <a:ext uri="{FF2B5EF4-FFF2-40B4-BE49-F238E27FC236}">
                <a16:creationId xmlns:a16="http://schemas.microsoft.com/office/drawing/2014/main" id="{2B1BF651-CF6A-F3A0-7D07-E291D979C514}"/>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2480731" y="4337471"/>
            <a:ext cx="2305338" cy="2305338"/>
          </a:xfrm>
          <a:prstGeom prst="rect">
            <a:avLst/>
          </a:prstGeom>
        </p:spPr>
      </p:pic>
      <p:pic>
        <p:nvPicPr>
          <p:cNvPr id="20" name="Picture 19" descr="A child riding a bike">
            <a:extLst>
              <a:ext uri="{FF2B5EF4-FFF2-40B4-BE49-F238E27FC236}">
                <a16:creationId xmlns:a16="http://schemas.microsoft.com/office/drawing/2014/main" id="{7CEE046D-C822-C345-3102-A9C60F3288B4}"/>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0101871" y="5483897"/>
            <a:ext cx="1991021" cy="1257660"/>
          </a:xfrm>
          <a:prstGeom prst="rect">
            <a:avLst/>
          </a:prstGeom>
        </p:spPr>
      </p:pic>
      <p:pic>
        <p:nvPicPr>
          <p:cNvPr id="22" name="Picture 21" descr="A person riding a scooter">
            <a:extLst>
              <a:ext uri="{FF2B5EF4-FFF2-40B4-BE49-F238E27FC236}">
                <a16:creationId xmlns:a16="http://schemas.microsoft.com/office/drawing/2014/main" id="{93C5F6B6-D7AB-9FD0-5D3E-ECB5B989A27E}"/>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608448" y="4106575"/>
            <a:ext cx="1437027" cy="2154488"/>
          </a:xfrm>
          <a:prstGeom prst="rect">
            <a:avLst/>
          </a:prstGeom>
        </p:spPr>
      </p:pic>
      <p:sp>
        <p:nvSpPr>
          <p:cNvPr id="23" name="TextBox 22">
            <a:extLst>
              <a:ext uri="{FF2B5EF4-FFF2-40B4-BE49-F238E27FC236}">
                <a16:creationId xmlns:a16="http://schemas.microsoft.com/office/drawing/2014/main" id="{83D9377C-74B8-447E-CE9E-360E6A3296BF}"/>
              </a:ext>
            </a:extLst>
          </p:cNvPr>
          <p:cNvSpPr txBox="1"/>
          <p:nvPr/>
        </p:nvSpPr>
        <p:spPr>
          <a:xfrm>
            <a:off x="1346284" y="11213184"/>
            <a:ext cx="4574232" cy="230832"/>
          </a:xfrm>
          <a:prstGeom prst="rect">
            <a:avLst/>
          </a:prstGeom>
          <a:noFill/>
        </p:spPr>
        <p:txBody>
          <a:bodyPr wrap="square" rtlCol="0">
            <a:spAutoFit/>
          </a:bodyPr>
          <a:lstStyle/>
          <a:p>
            <a:r>
              <a:rPr lang="en-AU" sz="900">
                <a:hlinkClick r:id="rId18" tooltip="https://foto.wuestenigel.com/an-electric-car-by-ford-is-being-tanked-with-a-tanke-device-at-the-e-cologne-trade-show-for-electric-mobility/"/>
              </a:rPr>
              <a:t>This Photo</a:t>
            </a:r>
            <a:r>
              <a:rPr lang="en-AU" sz="900"/>
              <a:t> by Unknown Author is licensed under </a:t>
            </a:r>
            <a:r>
              <a:rPr lang="en-AU" sz="900">
                <a:hlinkClick r:id="rId19" tooltip="https://creativecommons.org/licenses/by/3.0/"/>
              </a:rPr>
              <a:t>CC BY</a:t>
            </a:r>
            <a:endParaRPr lang="en-AU" sz="900"/>
          </a:p>
        </p:txBody>
      </p:sp>
      <p:pic>
        <p:nvPicPr>
          <p:cNvPr id="25" name="Picture 24" descr="A person and person riding a bicycle">
            <a:extLst>
              <a:ext uri="{FF2B5EF4-FFF2-40B4-BE49-F238E27FC236}">
                <a16:creationId xmlns:a16="http://schemas.microsoft.com/office/drawing/2014/main" id="{A5D05A64-5B98-22C7-0E32-DC3EADCBABD3}"/>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4923505" y="3758184"/>
            <a:ext cx="2410790" cy="1606792"/>
          </a:xfrm>
          <a:prstGeom prst="rect">
            <a:avLst/>
          </a:prstGeom>
        </p:spPr>
      </p:pic>
    </p:spTree>
    <p:extLst>
      <p:ext uri="{BB962C8B-B14F-4D97-AF65-F5344CB8AC3E}">
        <p14:creationId xmlns:p14="http://schemas.microsoft.com/office/powerpoint/2010/main" val="278025546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7A95-A2A6-1596-3CD3-692430D8EA96}"/>
              </a:ext>
            </a:extLst>
          </p:cNvPr>
          <p:cNvSpPr>
            <a:spLocks noGrp="1"/>
          </p:cNvSpPr>
          <p:nvPr>
            <p:ph type="title"/>
          </p:nvPr>
        </p:nvSpPr>
        <p:spPr>
          <a:xfrm>
            <a:off x="381836" y="567560"/>
            <a:ext cx="3597311" cy="2678058"/>
          </a:xfrm>
        </p:spPr>
        <p:txBody>
          <a:bodyPr anchor="ctr">
            <a:normAutofit fontScale="90000"/>
          </a:bodyPr>
          <a:lstStyle/>
          <a:p>
            <a:br>
              <a:rPr lang="en-AU" sz="4800" b="1" dirty="0">
                <a:solidFill>
                  <a:schemeClr val="accent2">
                    <a:lumMod val="50000"/>
                  </a:schemeClr>
                </a:solidFill>
                <a:highlight>
                  <a:srgbClr val="FFFF00"/>
                </a:highlight>
              </a:rPr>
            </a:br>
            <a:r>
              <a:rPr lang="en-AU" sz="3100" b="1" dirty="0">
                <a:solidFill>
                  <a:schemeClr val="accent2">
                    <a:lumMod val="50000"/>
                  </a:schemeClr>
                </a:solidFill>
                <a:highlight>
                  <a:srgbClr val="FFFF00"/>
                </a:highlight>
              </a:rPr>
              <a:t>CMRV – Book Club – 3</a:t>
            </a:r>
            <a:r>
              <a:rPr lang="en-AU" sz="3100" b="1" baseline="30000" dirty="0">
                <a:solidFill>
                  <a:schemeClr val="accent2">
                    <a:lumMod val="50000"/>
                  </a:schemeClr>
                </a:solidFill>
                <a:highlight>
                  <a:srgbClr val="FFFF00"/>
                </a:highlight>
              </a:rPr>
              <a:t>rd</a:t>
            </a:r>
            <a:r>
              <a:rPr lang="en-AU" sz="3100" b="1" dirty="0">
                <a:solidFill>
                  <a:schemeClr val="accent2">
                    <a:lumMod val="50000"/>
                  </a:schemeClr>
                </a:solidFill>
                <a:highlight>
                  <a:srgbClr val="FFFF00"/>
                </a:highlight>
              </a:rPr>
              <a:t> Thurs – 16th October – meet at club house 11.45 for car pool to venue 12.00 for Lunch </a:t>
            </a:r>
            <a:br>
              <a:rPr lang="en-AU" sz="4000" b="1" dirty="0">
                <a:solidFill>
                  <a:schemeClr val="accent2">
                    <a:lumMod val="50000"/>
                  </a:schemeClr>
                </a:solidFill>
              </a:rPr>
            </a:br>
            <a:endParaRPr lang="en-AU" sz="4000" b="1" dirty="0">
              <a:solidFill>
                <a:srgbClr val="FF0000"/>
              </a:solidFill>
            </a:endParaRPr>
          </a:p>
        </p:txBody>
      </p:sp>
      <p:sp>
        <p:nvSpPr>
          <p:cNvPr id="3" name="Content Placeholder 2">
            <a:extLst>
              <a:ext uri="{FF2B5EF4-FFF2-40B4-BE49-F238E27FC236}">
                <a16:creationId xmlns:a16="http://schemas.microsoft.com/office/drawing/2014/main" id="{1C832258-EB19-8E01-BC3D-B4E1DF18CC28}"/>
              </a:ext>
            </a:extLst>
          </p:cNvPr>
          <p:cNvSpPr>
            <a:spLocks noGrp="1"/>
          </p:cNvSpPr>
          <p:nvPr>
            <p:ph idx="1"/>
          </p:nvPr>
        </p:nvSpPr>
        <p:spPr>
          <a:xfrm>
            <a:off x="4351284" y="567560"/>
            <a:ext cx="7325709" cy="4302823"/>
          </a:xfrm>
        </p:spPr>
        <p:txBody>
          <a:bodyPr>
            <a:normAutofit fontScale="25000" lnSpcReduction="20000"/>
          </a:bodyPr>
          <a:lstStyle/>
          <a:p>
            <a:pPr marL="0" indent="0">
              <a:buNone/>
            </a:pPr>
            <a:endParaRPr lang="en-AU" sz="1700" dirty="0"/>
          </a:p>
          <a:p>
            <a:r>
              <a:rPr lang="en-AU" sz="9600" b="1" dirty="0">
                <a:latin typeface="Arial Black" panose="020B0A04020102020204" pitchFamily="34" charset="0"/>
              </a:rPr>
              <a:t>Monthly Meeting with a 11.45 car pool at Club House for lunch at 12.00 noon –</a:t>
            </a:r>
            <a:r>
              <a:rPr lang="en-AU" sz="9600" b="1" dirty="0">
                <a:highlight>
                  <a:srgbClr val="FFFF00"/>
                </a:highlight>
                <a:latin typeface="Arial Black" panose="020B0A04020102020204" pitchFamily="34" charset="0"/>
              </a:rPr>
              <a:t>usually monthly  on 3</a:t>
            </a:r>
            <a:r>
              <a:rPr lang="en-AU" sz="9600" b="1" baseline="30000" dirty="0">
                <a:highlight>
                  <a:srgbClr val="FFFF00"/>
                </a:highlight>
                <a:latin typeface="Arial Black" panose="020B0A04020102020204" pitchFamily="34" charset="0"/>
              </a:rPr>
              <a:t>rd</a:t>
            </a:r>
            <a:r>
              <a:rPr lang="en-AU" sz="9600" b="1" dirty="0">
                <a:highlight>
                  <a:srgbClr val="FFFF00"/>
                </a:highlight>
                <a:latin typeface="Arial Black" panose="020B0A04020102020204" pitchFamily="34" charset="0"/>
              </a:rPr>
              <a:t> Thursday</a:t>
            </a:r>
          </a:p>
          <a:p>
            <a:endParaRPr lang="en-AU" sz="9600" b="1" dirty="0">
              <a:latin typeface="Arial Black" panose="020B0A04020102020204" pitchFamily="34" charset="0"/>
            </a:endParaRPr>
          </a:p>
          <a:p>
            <a:r>
              <a:rPr lang="en-AU" sz="9600" b="1" dirty="0">
                <a:latin typeface="Arial Black" panose="020B0A04020102020204" pitchFamily="34" charset="0"/>
              </a:rPr>
              <a:t>Limited to 8 members</a:t>
            </a:r>
          </a:p>
          <a:p>
            <a:pPr marL="0" indent="0">
              <a:buNone/>
            </a:pPr>
            <a:r>
              <a:rPr lang="en-AU" sz="9600" b="1" dirty="0">
                <a:latin typeface="Arial Black" panose="020B0A04020102020204" pitchFamily="34" charset="0"/>
              </a:rPr>
              <a:t> </a:t>
            </a:r>
          </a:p>
          <a:p>
            <a:r>
              <a:rPr lang="en-AU" sz="9600" b="1" dirty="0">
                <a:latin typeface="Arial Black" panose="020B0A04020102020204" pitchFamily="34" charset="0"/>
              </a:rPr>
              <a:t>Subscription $20.00 per annum donated to library for books </a:t>
            </a:r>
          </a:p>
          <a:p>
            <a:endParaRPr lang="en-AU" sz="9600" b="1" dirty="0">
              <a:latin typeface="Arial Black" panose="020B0A04020102020204" pitchFamily="34" charset="0"/>
            </a:endParaRPr>
          </a:p>
          <a:p>
            <a:r>
              <a:rPr lang="en-AU" sz="9600" b="1" dirty="0">
                <a:latin typeface="Arial Black" panose="020B0A04020102020204" pitchFamily="34" charset="0"/>
              </a:rPr>
              <a:t>Please phone Bron (Book Club Organizer) for details 0427 092  140.  Details to be confirmed.</a:t>
            </a:r>
          </a:p>
        </p:txBody>
      </p:sp>
      <p:pic>
        <p:nvPicPr>
          <p:cNvPr id="5" name="Picture 4" descr="A stack of books with different colored pages&#10;&#10;Description automatically generated">
            <a:extLst>
              <a:ext uri="{FF2B5EF4-FFF2-40B4-BE49-F238E27FC236}">
                <a16:creationId xmlns:a16="http://schemas.microsoft.com/office/drawing/2014/main" id="{9DB93D7A-A59D-304C-ECA9-170285EC377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838" r="14668" b="2"/>
          <a:stretch/>
        </p:blipFill>
        <p:spPr>
          <a:xfrm>
            <a:off x="862977" y="3429000"/>
            <a:ext cx="2912573" cy="280113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00002946"/>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6E803-F0FC-E492-A9B4-410EF4238FB0}"/>
              </a:ext>
            </a:extLst>
          </p:cNvPr>
          <p:cNvSpPr>
            <a:spLocks noGrp="1"/>
          </p:cNvSpPr>
          <p:nvPr>
            <p:ph type="title"/>
          </p:nvPr>
        </p:nvSpPr>
        <p:spPr>
          <a:xfrm>
            <a:off x="406924" y="496566"/>
            <a:ext cx="5689076" cy="2930492"/>
          </a:xfrm>
          <a:solidFill>
            <a:schemeClr val="accent4">
              <a:lumMod val="20000"/>
              <a:lumOff val="80000"/>
            </a:schemeClr>
          </a:solidFill>
        </p:spPr>
        <p:txBody>
          <a:bodyPr>
            <a:normAutofit/>
          </a:bodyPr>
          <a:lstStyle/>
          <a:p>
            <a:pPr algn="ctr"/>
            <a:r>
              <a:rPr lang="en-AU" dirty="0">
                <a:solidFill>
                  <a:schemeClr val="accent2">
                    <a:lumMod val="75000"/>
                  </a:schemeClr>
                </a:solidFill>
              </a:rPr>
              <a:t>Bible Chat and Prayer</a:t>
            </a:r>
            <a:br>
              <a:rPr lang="en-AU" dirty="0">
                <a:solidFill>
                  <a:schemeClr val="accent2">
                    <a:lumMod val="75000"/>
                  </a:schemeClr>
                </a:solidFill>
              </a:rPr>
            </a:br>
            <a:r>
              <a:rPr lang="en-AU" dirty="0">
                <a:solidFill>
                  <a:schemeClr val="accent2">
                    <a:lumMod val="75000"/>
                  </a:schemeClr>
                </a:solidFill>
              </a:rPr>
              <a:t>Commencing </a:t>
            </a:r>
            <a:br>
              <a:rPr lang="en-AU" dirty="0">
                <a:solidFill>
                  <a:schemeClr val="accent2">
                    <a:lumMod val="75000"/>
                  </a:schemeClr>
                </a:solidFill>
              </a:rPr>
            </a:br>
            <a:r>
              <a:rPr lang="en-AU" dirty="0">
                <a:solidFill>
                  <a:schemeClr val="accent2">
                    <a:lumMod val="75000"/>
                  </a:schemeClr>
                </a:solidFill>
              </a:rPr>
              <a:t>Every Friday  3.45 pm</a:t>
            </a:r>
          </a:p>
        </p:txBody>
      </p:sp>
      <p:pic>
        <p:nvPicPr>
          <p:cNvPr id="5" name="Content Placeholder 4" descr="A gold cross with light shining on it&#10;&#10;AI-generated content may be incorrect.">
            <a:extLst>
              <a:ext uri="{FF2B5EF4-FFF2-40B4-BE49-F238E27FC236}">
                <a16:creationId xmlns:a16="http://schemas.microsoft.com/office/drawing/2014/main" id="{43EBDAD3-C87E-3BD5-C98F-D31FD38C2BC4}"/>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89990" y="1961812"/>
            <a:ext cx="4351338" cy="4351338"/>
          </a:xfrm>
        </p:spPr>
      </p:pic>
      <p:sp>
        <p:nvSpPr>
          <p:cNvPr id="7" name="TextBox 6">
            <a:extLst>
              <a:ext uri="{FF2B5EF4-FFF2-40B4-BE49-F238E27FC236}">
                <a16:creationId xmlns:a16="http://schemas.microsoft.com/office/drawing/2014/main" id="{6A84F799-5A1E-3D5D-5BBE-D4FCA1454E6D}"/>
              </a:ext>
            </a:extLst>
          </p:cNvPr>
          <p:cNvSpPr txBox="1"/>
          <p:nvPr/>
        </p:nvSpPr>
        <p:spPr>
          <a:xfrm>
            <a:off x="670089" y="3427058"/>
            <a:ext cx="5162746" cy="2862322"/>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7030A0"/>
                </a:solidFill>
              </a:rPr>
              <a:t>Led by Residents Jeff Winterburn (Salvation Army Minister of Religion) &amp; Liz Winterburn (Chaplain)</a:t>
            </a:r>
          </a:p>
          <a:p>
            <a:pPr marL="285750" indent="-285750">
              <a:buFont typeface="Arial" panose="020B0604020202020204" pitchFamily="34" charset="0"/>
              <a:buChar char="•"/>
            </a:pPr>
            <a:endParaRPr lang="en-AU" dirty="0">
              <a:solidFill>
                <a:srgbClr val="7030A0"/>
              </a:solidFill>
            </a:endParaRPr>
          </a:p>
          <a:p>
            <a:pPr marL="285750" indent="-285750">
              <a:buFont typeface="Arial" panose="020B0604020202020204" pitchFamily="34" charset="0"/>
              <a:buChar char="•"/>
            </a:pPr>
            <a:r>
              <a:rPr lang="en-AU" dirty="0">
                <a:solidFill>
                  <a:srgbClr val="7030A0"/>
                </a:solidFill>
              </a:rPr>
              <a:t>Afternoon Tea provided 3.45 pm</a:t>
            </a:r>
          </a:p>
          <a:p>
            <a:pPr marL="285750" indent="-285750">
              <a:buFont typeface="Arial" panose="020B0604020202020204" pitchFamily="34" charset="0"/>
              <a:buChar char="•"/>
            </a:pPr>
            <a:endParaRPr lang="en-AU" dirty="0">
              <a:solidFill>
                <a:srgbClr val="7030A0"/>
              </a:solidFill>
            </a:endParaRPr>
          </a:p>
          <a:p>
            <a:pPr marL="285750" indent="-285750">
              <a:buFont typeface="Arial" panose="020B0604020202020204" pitchFamily="34" charset="0"/>
              <a:buChar char="•"/>
            </a:pPr>
            <a:r>
              <a:rPr lang="en-AU" dirty="0">
                <a:solidFill>
                  <a:srgbClr val="7030A0"/>
                </a:solidFill>
              </a:rPr>
              <a:t>With chat, prayer &amp; questions 4.00 pm – 5.00 pm</a:t>
            </a:r>
          </a:p>
          <a:p>
            <a:pPr marL="285750" indent="-285750">
              <a:buFont typeface="Arial" panose="020B0604020202020204" pitchFamily="34" charset="0"/>
              <a:buChar char="•"/>
            </a:pPr>
            <a:endParaRPr lang="en-AU" dirty="0">
              <a:solidFill>
                <a:srgbClr val="7030A0"/>
              </a:solidFill>
            </a:endParaRPr>
          </a:p>
          <a:p>
            <a:pPr marL="285750" indent="-285750">
              <a:buFont typeface="Arial" panose="020B0604020202020204" pitchFamily="34" charset="0"/>
              <a:buChar char="•"/>
            </a:pPr>
            <a:r>
              <a:rPr lang="en-AU" dirty="0">
                <a:solidFill>
                  <a:srgbClr val="7030A0"/>
                </a:solidFill>
              </a:rPr>
              <a:t>Friendly discussion</a:t>
            </a:r>
          </a:p>
          <a:p>
            <a:pPr marL="285750" indent="-285750">
              <a:buFont typeface="Arial" panose="020B0604020202020204" pitchFamily="34" charset="0"/>
              <a:buChar char="•"/>
            </a:pPr>
            <a:endParaRPr lang="en-AU" dirty="0">
              <a:solidFill>
                <a:srgbClr val="7030A0"/>
              </a:solidFill>
            </a:endParaRPr>
          </a:p>
          <a:p>
            <a:pPr marL="285750" indent="-285750">
              <a:buFont typeface="Arial" panose="020B0604020202020204" pitchFamily="34" charset="0"/>
              <a:buChar char="•"/>
            </a:pPr>
            <a:r>
              <a:rPr lang="en-AU" dirty="0">
                <a:solidFill>
                  <a:srgbClr val="7030A0"/>
                </a:solidFill>
              </a:rPr>
              <a:t>Phone 0400 865 855 for inquiries</a:t>
            </a:r>
            <a:endParaRPr lang="en-AU" dirty="0"/>
          </a:p>
        </p:txBody>
      </p:sp>
    </p:spTree>
    <p:extLst>
      <p:ext uri="{BB962C8B-B14F-4D97-AF65-F5344CB8AC3E}">
        <p14:creationId xmlns:p14="http://schemas.microsoft.com/office/powerpoint/2010/main" val="3208055946"/>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6F11F-827A-7603-D216-9EA00144D4EA}"/>
              </a:ext>
            </a:extLst>
          </p:cNvPr>
          <p:cNvSpPr>
            <a:spLocks noGrp="1"/>
          </p:cNvSpPr>
          <p:nvPr>
            <p:ph type="title"/>
          </p:nvPr>
        </p:nvSpPr>
        <p:spPr>
          <a:xfrm>
            <a:off x="393589" y="174332"/>
            <a:ext cx="8885903" cy="1157108"/>
          </a:xfrm>
        </p:spPr>
        <p:txBody>
          <a:bodyPr>
            <a:normAutofit/>
          </a:bodyPr>
          <a:lstStyle/>
          <a:p>
            <a:pPr algn="ctr"/>
            <a:r>
              <a:rPr lang="en-AU" dirty="0">
                <a:solidFill>
                  <a:srgbClr val="FF0000"/>
                </a:solidFill>
                <a:highlight>
                  <a:srgbClr val="FFFF00"/>
                </a:highlight>
              </a:rPr>
              <a:t>Place your </a:t>
            </a:r>
            <a:r>
              <a:rPr lang="en-AU" dirty="0">
                <a:solidFill>
                  <a:srgbClr val="FF0000"/>
                </a:solidFill>
                <a:highlight>
                  <a:srgbClr val="00FF00"/>
                </a:highlight>
              </a:rPr>
              <a:t>Eligible </a:t>
            </a:r>
            <a:r>
              <a:rPr lang="en-AU" dirty="0">
                <a:solidFill>
                  <a:srgbClr val="FF0000"/>
                </a:solidFill>
                <a:highlight>
                  <a:srgbClr val="FFFF00"/>
                </a:highlight>
              </a:rPr>
              <a:t>10c containers here</a:t>
            </a:r>
            <a:br>
              <a:rPr lang="en-AU" dirty="0">
                <a:solidFill>
                  <a:srgbClr val="FF0000"/>
                </a:solidFill>
                <a:highlight>
                  <a:srgbClr val="FFFF00"/>
                </a:highlight>
              </a:rPr>
            </a:br>
            <a:r>
              <a:rPr lang="en-AU" sz="1800" dirty="0">
                <a:solidFill>
                  <a:srgbClr val="FF0000"/>
                </a:solidFill>
                <a:highlight>
                  <a:srgbClr val="FFFF00"/>
                </a:highlight>
              </a:rPr>
              <a:t>It is stated on the container if it is eligible</a:t>
            </a:r>
          </a:p>
        </p:txBody>
      </p:sp>
      <p:sp>
        <p:nvSpPr>
          <p:cNvPr id="4" name="Arrow: Down 3">
            <a:extLst>
              <a:ext uri="{FF2B5EF4-FFF2-40B4-BE49-F238E27FC236}">
                <a16:creationId xmlns:a16="http://schemas.microsoft.com/office/drawing/2014/main" id="{7D4E7680-26B9-A2EA-5498-550DEB771EEE}"/>
              </a:ext>
            </a:extLst>
          </p:cNvPr>
          <p:cNvSpPr/>
          <p:nvPr/>
        </p:nvSpPr>
        <p:spPr>
          <a:xfrm>
            <a:off x="5108223" y="1284927"/>
            <a:ext cx="648929" cy="110923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green trash can with wheels">
            <a:extLst>
              <a:ext uri="{FF2B5EF4-FFF2-40B4-BE49-F238E27FC236}">
                <a16:creationId xmlns:a16="http://schemas.microsoft.com/office/drawing/2014/main" id="{7C7FB94B-F071-7E55-C233-EDAE9570B2B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75047" y="2394166"/>
            <a:ext cx="3023419" cy="2925988"/>
          </a:xfrm>
          <a:prstGeom prst="rect">
            <a:avLst/>
          </a:prstGeom>
        </p:spPr>
      </p:pic>
      <p:pic>
        <p:nvPicPr>
          <p:cNvPr id="8" name="Picture 7" descr="A group of cans of different flavors">
            <a:extLst>
              <a:ext uri="{FF2B5EF4-FFF2-40B4-BE49-F238E27FC236}">
                <a16:creationId xmlns:a16="http://schemas.microsoft.com/office/drawing/2014/main" id="{8CA3B0DE-25D2-40E4-310F-9496A2F9CD0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13715" y="1284927"/>
            <a:ext cx="2528927" cy="1679767"/>
          </a:xfrm>
          <a:prstGeom prst="rect">
            <a:avLst/>
          </a:prstGeom>
        </p:spPr>
      </p:pic>
      <p:pic>
        <p:nvPicPr>
          <p:cNvPr id="10" name="Picture 9" descr="A group of empty wine bottles">
            <a:extLst>
              <a:ext uri="{FF2B5EF4-FFF2-40B4-BE49-F238E27FC236}">
                <a16:creationId xmlns:a16="http://schemas.microsoft.com/office/drawing/2014/main" id="{36E81E2A-377B-4737-49EF-BDD92CA7960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688097" y="1143819"/>
            <a:ext cx="2416321" cy="1808306"/>
          </a:xfrm>
          <a:prstGeom prst="rect">
            <a:avLst/>
          </a:prstGeom>
        </p:spPr>
      </p:pic>
      <p:pic>
        <p:nvPicPr>
          <p:cNvPr id="12" name="Picture 11" descr="A group of plastic bottles">
            <a:extLst>
              <a:ext uri="{FF2B5EF4-FFF2-40B4-BE49-F238E27FC236}">
                <a16:creationId xmlns:a16="http://schemas.microsoft.com/office/drawing/2014/main" id="{7FF4F2DC-1B93-E989-964C-77120BEA366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600702" y="2871650"/>
            <a:ext cx="3551969" cy="1973316"/>
          </a:xfrm>
          <a:prstGeom prst="rect">
            <a:avLst/>
          </a:prstGeom>
        </p:spPr>
      </p:pic>
      <p:pic>
        <p:nvPicPr>
          <p:cNvPr id="14" name="Graphic 13" descr="Checkmark with solid fill">
            <a:extLst>
              <a:ext uri="{FF2B5EF4-FFF2-40B4-BE49-F238E27FC236}">
                <a16:creationId xmlns:a16="http://schemas.microsoft.com/office/drawing/2014/main" id="{BE0C392F-D7CC-2010-2CC0-B729C1DC60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56481" y="1360827"/>
            <a:ext cx="1425998" cy="1425998"/>
          </a:xfrm>
          <a:prstGeom prst="rect">
            <a:avLst/>
          </a:prstGeom>
        </p:spPr>
      </p:pic>
      <p:pic>
        <p:nvPicPr>
          <p:cNvPr id="15" name="Graphic 14" descr="Checkmark with solid fill">
            <a:extLst>
              <a:ext uri="{FF2B5EF4-FFF2-40B4-BE49-F238E27FC236}">
                <a16:creationId xmlns:a16="http://schemas.microsoft.com/office/drawing/2014/main" id="{2973AB0F-B5D1-4AB8-B8D8-E295AE75F9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21477" y="2394166"/>
            <a:ext cx="1243316" cy="1243316"/>
          </a:xfrm>
          <a:prstGeom prst="rect">
            <a:avLst/>
          </a:prstGeom>
        </p:spPr>
      </p:pic>
      <p:pic>
        <p:nvPicPr>
          <p:cNvPr id="16" name="Graphic 15" descr="Checkmark with solid fill">
            <a:extLst>
              <a:ext uri="{FF2B5EF4-FFF2-40B4-BE49-F238E27FC236}">
                <a16:creationId xmlns:a16="http://schemas.microsoft.com/office/drawing/2014/main" id="{0D2F3AB0-2AB0-5F32-E263-C38A2BDB025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86845" y="2918016"/>
            <a:ext cx="1356255" cy="1356255"/>
          </a:xfrm>
          <a:prstGeom prst="rect">
            <a:avLst/>
          </a:prstGeom>
        </p:spPr>
      </p:pic>
      <p:pic>
        <p:nvPicPr>
          <p:cNvPr id="18" name="Graphic 17" descr="Close with solid fill">
            <a:extLst>
              <a:ext uri="{FF2B5EF4-FFF2-40B4-BE49-F238E27FC236}">
                <a16:creationId xmlns:a16="http://schemas.microsoft.com/office/drawing/2014/main" id="{9EEF4E65-9B37-685B-AEBF-962D660A25A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2454" y="4571109"/>
            <a:ext cx="884903" cy="884903"/>
          </a:xfrm>
          <a:prstGeom prst="rect">
            <a:avLst/>
          </a:prstGeom>
        </p:spPr>
      </p:pic>
      <p:sp>
        <p:nvSpPr>
          <p:cNvPr id="23" name="Rectangle 22">
            <a:extLst>
              <a:ext uri="{FF2B5EF4-FFF2-40B4-BE49-F238E27FC236}">
                <a16:creationId xmlns:a16="http://schemas.microsoft.com/office/drawing/2014/main" id="{76515AEB-46A5-5541-FF01-EDB98E7BDA4C}"/>
              </a:ext>
            </a:extLst>
          </p:cNvPr>
          <p:cNvSpPr/>
          <p:nvPr/>
        </p:nvSpPr>
        <p:spPr>
          <a:xfrm>
            <a:off x="1" y="3410857"/>
            <a:ext cx="3327686" cy="2554545"/>
          </a:xfrm>
          <a:prstGeom prst="rect">
            <a:avLst/>
          </a:prstGeom>
          <a:noFill/>
        </p:spPr>
        <p:txBody>
          <a:bodyPr wrap="square" lIns="91440" tIns="45720" rIns="91440" bIns="45720">
            <a:spAutoFit/>
          </a:bodyPr>
          <a:lstStyle/>
          <a:p>
            <a:pPr algn="ctr"/>
            <a:r>
              <a:rPr lang="en-US"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Please, Please NO other Rubbish</a:t>
            </a:r>
          </a:p>
        </p:txBody>
      </p:sp>
      <p:sp>
        <p:nvSpPr>
          <p:cNvPr id="24" name="TextBox 23">
            <a:extLst>
              <a:ext uri="{FF2B5EF4-FFF2-40B4-BE49-F238E27FC236}">
                <a16:creationId xmlns:a16="http://schemas.microsoft.com/office/drawing/2014/main" id="{6913D1EE-BCD2-B238-77F7-4727FDD28AA2}"/>
              </a:ext>
            </a:extLst>
          </p:cNvPr>
          <p:cNvSpPr txBox="1"/>
          <p:nvPr/>
        </p:nvSpPr>
        <p:spPr>
          <a:xfrm>
            <a:off x="724905" y="2952125"/>
            <a:ext cx="2077894" cy="369332"/>
          </a:xfrm>
          <a:prstGeom prst="rect">
            <a:avLst/>
          </a:prstGeom>
          <a:noFill/>
        </p:spPr>
        <p:txBody>
          <a:bodyPr wrap="square" rtlCol="0">
            <a:spAutoFit/>
          </a:bodyPr>
          <a:lstStyle/>
          <a:p>
            <a:r>
              <a:rPr lang="en-AU" dirty="0">
                <a:highlight>
                  <a:srgbClr val="FFFF00"/>
                </a:highlight>
              </a:rPr>
              <a:t>Do not crush cans</a:t>
            </a:r>
          </a:p>
        </p:txBody>
      </p:sp>
      <p:sp>
        <p:nvSpPr>
          <p:cNvPr id="26" name="TextBox 25">
            <a:extLst>
              <a:ext uri="{FF2B5EF4-FFF2-40B4-BE49-F238E27FC236}">
                <a16:creationId xmlns:a16="http://schemas.microsoft.com/office/drawing/2014/main" id="{19FE26EC-E478-E095-D9E1-41C9E347EE9C}"/>
              </a:ext>
            </a:extLst>
          </p:cNvPr>
          <p:cNvSpPr txBox="1"/>
          <p:nvPr/>
        </p:nvSpPr>
        <p:spPr>
          <a:xfrm>
            <a:off x="6561490" y="2863144"/>
            <a:ext cx="2260952" cy="369332"/>
          </a:xfrm>
          <a:prstGeom prst="rect">
            <a:avLst/>
          </a:prstGeom>
          <a:noFill/>
        </p:spPr>
        <p:txBody>
          <a:bodyPr wrap="square" rtlCol="0">
            <a:spAutoFit/>
          </a:bodyPr>
          <a:lstStyle/>
          <a:p>
            <a:r>
              <a:rPr lang="en-AU" dirty="0">
                <a:highlight>
                  <a:srgbClr val="FFFF00"/>
                </a:highlight>
              </a:rPr>
              <a:t>Glass bottles/jars</a:t>
            </a:r>
          </a:p>
        </p:txBody>
      </p:sp>
      <p:sp>
        <p:nvSpPr>
          <p:cNvPr id="27" name="TextBox 26">
            <a:extLst>
              <a:ext uri="{FF2B5EF4-FFF2-40B4-BE49-F238E27FC236}">
                <a16:creationId xmlns:a16="http://schemas.microsoft.com/office/drawing/2014/main" id="{F727A2FC-BE81-1D8E-DD83-DA5E3CB23617}"/>
              </a:ext>
            </a:extLst>
          </p:cNvPr>
          <p:cNvSpPr txBox="1"/>
          <p:nvPr/>
        </p:nvSpPr>
        <p:spPr>
          <a:xfrm>
            <a:off x="9452765" y="2591299"/>
            <a:ext cx="2271252" cy="369332"/>
          </a:xfrm>
          <a:prstGeom prst="rect">
            <a:avLst/>
          </a:prstGeom>
          <a:noFill/>
        </p:spPr>
        <p:txBody>
          <a:bodyPr wrap="square" rtlCol="0">
            <a:spAutoFit/>
          </a:bodyPr>
          <a:lstStyle/>
          <a:p>
            <a:r>
              <a:rPr lang="en-AU" dirty="0">
                <a:highlight>
                  <a:srgbClr val="FFFF00"/>
                </a:highlight>
              </a:rPr>
              <a:t>Plastic containers</a:t>
            </a:r>
          </a:p>
        </p:txBody>
      </p:sp>
      <p:sp>
        <p:nvSpPr>
          <p:cNvPr id="29" name="TextBox 28">
            <a:extLst>
              <a:ext uri="{FF2B5EF4-FFF2-40B4-BE49-F238E27FC236}">
                <a16:creationId xmlns:a16="http://schemas.microsoft.com/office/drawing/2014/main" id="{93A58633-A96F-6E2A-D609-42D16E1829F5}"/>
              </a:ext>
            </a:extLst>
          </p:cNvPr>
          <p:cNvSpPr txBox="1"/>
          <p:nvPr/>
        </p:nvSpPr>
        <p:spPr>
          <a:xfrm>
            <a:off x="4421195" y="4980966"/>
            <a:ext cx="8122180" cy="1569660"/>
          </a:xfrm>
          <a:prstGeom prst="rect">
            <a:avLst/>
          </a:prstGeom>
          <a:noFill/>
        </p:spPr>
        <p:txBody>
          <a:bodyPr wrap="square" rtlCol="0">
            <a:spAutoFit/>
          </a:bodyPr>
          <a:lstStyle/>
          <a:p>
            <a:pPr algn="ctr"/>
            <a:r>
              <a:rPr lang="en-AU" sz="3200" dirty="0">
                <a:highlight>
                  <a:srgbClr val="B1E8FF"/>
                </a:highlight>
              </a:rPr>
              <a:t>All funds will be used towards </a:t>
            </a:r>
          </a:p>
          <a:p>
            <a:pPr algn="ctr"/>
            <a:r>
              <a:rPr lang="en-AU" sz="3200" dirty="0" err="1">
                <a:highlight>
                  <a:srgbClr val="B1E8FF"/>
                </a:highlight>
              </a:rPr>
              <a:t>Cooloola</a:t>
            </a:r>
            <a:r>
              <a:rPr lang="en-AU" sz="3200" dirty="0">
                <a:highlight>
                  <a:srgbClr val="B1E8FF"/>
                </a:highlight>
              </a:rPr>
              <a:t> Waters Retirement Village</a:t>
            </a:r>
          </a:p>
          <a:p>
            <a:pPr algn="ctr"/>
            <a:r>
              <a:rPr lang="en-AU" sz="3200" dirty="0">
                <a:highlight>
                  <a:srgbClr val="B1E8FF"/>
                </a:highlight>
              </a:rPr>
              <a:t>Internal fund raising Projects</a:t>
            </a:r>
          </a:p>
        </p:txBody>
      </p:sp>
      <p:sp>
        <p:nvSpPr>
          <p:cNvPr id="31" name="Rectangle 30">
            <a:extLst>
              <a:ext uri="{FF2B5EF4-FFF2-40B4-BE49-F238E27FC236}">
                <a16:creationId xmlns:a16="http://schemas.microsoft.com/office/drawing/2014/main" id="{1AFDB592-A02D-4E7C-4673-38EDA6C9063F}"/>
              </a:ext>
            </a:extLst>
          </p:cNvPr>
          <p:cNvSpPr/>
          <p:nvPr/>
        </p:nvSpPr>
        <p:spPr>
          <a:xfrm>
            <a:off x="4543098" y="3674838"/>
            <a:ext cx="1156309" cy="707886"/>
          </a:xfrm>
          <a:prstGeom prst="rect">
            <a:avLst/>
          </a:prstGeom>
          <a:noFill/>
        </p:spPr>
        <p:txBody>
          <a:bodyPr wrap="square" lIns="91440" tIns="45720" rIns="91440" bIns="45720">
            <a:spAutoFit/>
          </a:bodyPr>
          <a:lstStyle/>
          <a:p>
            <a:pPr algn="ctr"/>
            <a:r>
              <a:rPr lang="en-US" sz="2000" b="1" spc="50" dirty="0">
                <a:ln w="9525" cmpd="sng">
                  <a:solidFill>
                    <a:schemeClr val="accent1"/>
                  </a:solidFill>
                  <a:prstDash val="solid"/>
                </a:ln>
                <a:solidFill>
                  <a:srgbClr val="70AD47">
                    <a:tint val="1000"/>
                  </a:srgbClr>
                </a:solidFill>
                <a:effectLst>
                  <a:glow rad="38100">
                    <a:schemeClr val="accent1">
                      <a:alpha val="40000"/>
                    </a:schemeClr>
                  </a:glow>
                </a:effectLst>
                <a:highlight>
                  <a:srgbClr val="008000"/>
                </a:highlight>
              </a:rPr>
              <a:t>Recycle Bin</a:t>
            </a:r>
            <a:endPar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highlight>
                <a:srgbClr val="008000"/>
              </a:highlight>
            </a:endParaRPr>
          </a:p>
        </p:txBody>
      </p:sp>
      <p:sp>
        <p:nvSpPr>
          <p:cNvPr id="3" name="TextBox 2">
            <a:extLst>
              <a:ext uri="{FF2B5EF4-FFF2-40B4-BE49-F238E27FC236}">
                <a16:creationId xmlns:a16="http://schemas.microsoft.com/office/drawing/2014/main" id="{5913AE05-5715-5D64-B79A-EE75C26D2859}"/>
              </a:ext>
            </a:extLst>
          </p:cNvPr>
          <p:cNvSpPr txBox="1"/>
          <p:nvPr/>
        </p:nvSpPr>
        <p:spPr>
          <a:xfrm>
            <a:off x="1093509" y="5320154"/>
            <a:ext cx="2936982" cy="1200329"/>
          </a:xfrm>
          <a:prstGeom prst="rect">
            <a:avLst/>
          </a:prstGeom>
          <a:noFill/>
          <a:ln>
            <a:solidFill>
              <a:srgbClr val="7030A0"/>
            </a:solidFill>
          </a:ln>
        </p:spPr>
        <p:txBody>
          <a:bodyPr wrap="square" rtlCol="0">
            <a:spAutoFit/>
          </a:bodyPr>
          <a:lstStyle/>
          <a:p>
            <a:r>
              <a:rPr lang="en-AU" b="1" dirty="0">
                <a:solidFill>
                  <a:srgbClr val="7030A0"/>
                </a:solidFill>
                <a:highlight>
                  <a:srgbClr val="FFFF00"/>
                </a:highlight>
              </a:rPr>
              <a:t>LOOK FOR BINS AND SIGNS AROUND THE VILLAGE – Phone Daryl Watson 0418 333 739 for any enquiries</a:t>
            </a:r>
          </a:p>
        </p:txBody>
      </p:sp>
      <p:sp>
        <p:nvSpPr>
          <p:cNvPr id="5" name="TextBox 4">
            <a:extLst>
              <a:ext uri="{FF2B5EF4-FFF2-40B4-BE49-F238E27FC236}">
                <a16:creationId xmlns:a16="http://schemas.microsoft.com/office/drawing/2014/main" id="{6E93CFA2-D7B1-9FC1-E4B9-A2CD8DE4D67E}"/>
              </a:ext>
            </a:extLst>
          </p:cNvPr>
          <p:cNvSpPr txBox="1"/>
          <p:nvPr/>
        </p:nvSpPr>
        <p:spPr>
          <a:xfrm rot="285835">
            <a:off x="5039819" y="2769220"/>
            <a:ext cx="877721" cy="218373"/>
          </a:xfrm>
          <a:prstGeom prst="rect">
            <a:avLst/>
          </a:prstGeom>
          <a:solidFill>
            <a:schemeClr val="bg1"/>
          </a:solidFill>
        </p:spPr>
        <p:txBody>
          <a:bodyPr wrap="square" rtlCol="0">
            <a:spAutoFit/>
          </a:bodyPr>
          <a:lstStyle/>
          <a:p>
            <a:endParaRPr lang="en-AU" dirty="0"/>
          </a:p>
        </p:txBody>
      </p:sp>
      <p:sp>
        <p:nvSpPr>
          <p:cNvPr id="7" name="Rectangle 6">
            <a:extLst>
              <a:ext uri="{FF2B5EF4-FFF2-40B4-BE49-F238E27FC236}">
                <a16:creationId xmlns:a16="http://schemas.microsoft.com/office/drawing/2014/main" id="{1143E78C-EBC0-202E-0721-2AF296E29E7C}"/>
              </a:ext>
            </a:extLst>
          </p:cNvPr>
          <p:cNvSpPr/>
          <p:nvPr/>
        </p:nvSpPr>
        <p:spPr>
          <a:xfrm>
            <a:off x="4836541" y="2733150"/>
            <a:ext cx="990063" cy="276999"/>
          </a:xfrm>
          <a:prstGeom prst="rect">
            <a:avLst/>
          </a:prstGeom>
          <a:noFill/>
        </p:spPr>
        <p:txBody>
          <a:bodyPr wrap="square" lIns="91440" tIns="45720" rIns="91440" bIns="45720">
            <a:spAutoFit/>
          </a:bodyPr>
          <a:lstStyle/>
          <a:p>
            <a:pPr algn="ctr"/>
            <a:r>
              <a:rPr lang="en-US" sz="1200" b="1" cap="none" spc="0" dirty="0">
                <a:ln w="22225">
                  <a:solidFill>
                    <a:schemeClr val="accent2"/>
                  </a:solidFill>
                  <a:prstDash val="solid"/>
                </a:ln>
                <a:solidFill>
                  <a:schemeClr val="accent2">
                    <a:lumMod val="40000"/>
                    <a:lumOff val="60000"/>
                  </a:schemeClr>
                </a:solidFill>
                <a:effectLst/>
              </a:rPr>
              <a:t>White Lid</a:t>
            </a:r>
          </a:p>
        </p:txBody>
      </p:sp>
    </p:spTree>
    <p:extLst>
      <p:ext uri="{BB962C8B-B14F-4D97-AF65-F5344CB8AC3E}">
        <p14:creationId xmlns:p14="http://schemas.microsoft.com/office/powerpoint/2010/main" val="299613969"/>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C8533-8F3E-FB82-B6F3-163030B808CF}"/>
              </a:ext>
            </a:extLst>
          </p:cNvPr>
          <p:cNvSpPr>
            <a:spLocks noGrp="1"/>
          </p:cNvSpPr>
          <p:nvPr>
            <p:ph type="title"/>
          </p:nvPr>
        </p:nvSpPr>
        <p:spPr>
          <a:solidFill>
            <a:schemeClr val="accent1">
              <a:lumMod val="40000"/>
              <a:lumOff val="60000"/>
            </a:schemeClr>
          </a:solidFill>
        </p:spPr>
        <p:txBody>
          <a:bodyPr/>
          <a:lstStyle/>
          <a:p>
            <a:r>
              <a:rPr lang="en-AU" b="1" u="sng" dirty="0">
                <a:solidFill>
                  <a:srgbClr val="7030A0"/>
                </a:solidFill>
              </a:rPr>
              <a:t>Liz’s Small Mending – hems, buttons etc</a:t>
            </a:r>
            <a:r>
              <a:rPr lang="en-AU" u="sng" dirty="0"/>
              <a:t>.</a:t>
            </a:r>
          </a:p>
        </p:txBody>
      </p:sp>
      <p:pic>
        <p:nvPicPr>
          <p:cNvPr id="5" name="Content Placeholder 4" descr="A person sewing a piece of cloth&#10;&#10;AI-generated content may be incorrect.">
            <a:extLst>
              <a:ext uri="{FF2B5EF4-FFF2-40B4-BE49-F238E27FC236}">
                <a16:creationId xmlns:a16="http://schemas.microsoft.com/office/drawing/2014/main" id="{DE0171A4-E03C-C29B-04B9-6850BE15FD24}"/>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96864" y="1690688"/>
            <a:ext cx="3085106" cy="2057139"/>
          </a:xfrm>
        </p:spPr>
      </p:pic>
      <p:pic>
        <p:nvPicPr>
          <p:cNvPr id="7" name="Picture 6" descr="A person sewing on a sewing machine">
            <a:extLst>
              <a:ext uri="{FF2B5EF4-FFF2-40B4-BE49-F238E27FC236}">
                <a16:creationId xmlns:a16="http://schemas.microsoft.com/office/drawing/2014/main" id="{721DB1C3-AC99-23A2-E308-C063230D57A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68064" y="3887875"/>
            <a:ext cx="3657600" cy="2438400"/>
          </a:xfrm>
          <a:prstGeom prst="rect">
            <a:avLst/>
          </a:prstGeom>
        </p:spPr>
      </p:pic>
      <p:sp>
        <p:nvSpPr>
          <p:cNvPr id="9" name="TextBox 8">
            <a:extLst>
              <a:ext uri="{FF2B5EF4-FFF2-40B4-BE49-F238E27FC236}">
                <a16:creationId xmlns:a16="http://schemas.microsoft.com/office/drawing/2014/main" id="{ED1E0566-768A-972B-AF58-41A83B21EF15}"/>
              </a:ext>
            </a:extLst>
          </p:cNvPr>
          <p:cNvSpPr txBox="1"/>
          <p:nvPr/>
        </p:nvSpPr>
        <p:spPr>
          <a:xfrm>
            <a:off x="1034980" y="2471895"/>
            <a:ext cx="4933741" cy="3693319"/>
          </a:xfrm>
          <a:prstGeom prst="rect">
            <a:avLst/>
          </a:prstGeom>
          <a:noFill/>
        </p:spPr>
        <p:txBody>
          <a:bodyPr wrap="square" rtlCol="0">
            <a:spAutoFit/>
          </a:bodyPr>
          <a:lstStyle/>
          <a:p>
            <a:r>
              <a:rPr lang="en-AU" dirty="0"/>
              <a:t>Liz Winterburn is offering a service to complete small and simple mending.  Liz’s work is voluntary but she asks that you make a donation for the service to the CWRV Residents Committee.</a:t>
            </a:r>
          </a:p>
          <a:p>
            <a:endParaRPr lang="en-AU" dirty="0"/>
          </a:p>
          <a:p>
            <a:r>
              <a:rPr lang="en-AU" dirty="0"/>
              <a:t>Liz is in Unit 72 and her phone number is 0400865855</a:t>
            </a:r>
          </a:p>
          <a:p>
            <a:endParaRPr lang="en-AU" dirty="0"/>
          </a:p>
          <a:p>
            <a:r>
              <a:rPr lang="en-AU" dirty="0"/>
              <a:t>This is a great service that is very welcome.  If you have work done</a:t>
            </a:r>
            <a:r>
              <a:rPr lang="en-AU"/>
              <a:t>, please </a:t>
            </a:r>
            <a:r>
              <a:rPr lang="en-AU" dirty="0"/>
              <a:t>help by making a donation to the Residents Committee which will help residents with future needs including storage and/or </a:t>
            </a:r>
            <a:r>
              <a:rPr lang="en-AU"/>
              <a:t>dog facilities etc. </a:t>
            </a:r>
            <a:endParaRPr lang="en-AU" dirty="0"/>
          </a:p>
        </p:txBody>
      </p:sp>
    </p:spTree>
    <p:extLst>
      <p:ext uri="{BB962C8B-B14F-4D97-AF65-F5344CB8AC3E}">
        <p14:creationId xmlns:p14="http://schemas.microsoft.com/office/powerpoint/2010/main" val="288533917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3681-DD5E-8E54-276A-6C01C1534BFB}"/>
              </a:ext>
            </a:extLst>
          </p:cNvPr>
          <p:cNvSpPr>
            <a:spLocks noGrp="1"/>
          </p:cNvSpPr>
          <p:nvPr>
            <p:ph type="title"/>
          </p:nvPr>
        </p:nvSpPr>
        <p:spPr>
          <a:xfrm>
            <a:off x="738188" y="95340"/>
            <a:ext cx="3932237" cy="1479459"/>
          </a:xfrm>
        </p:spPr>
        <p:txBody>
          <a:bodyPr>
            <a:normAutofit fontScale="90000"/>
          </a:bodyPr>
          <a:lstStyle/>
          <a:p>
            <a:pPr algn="ctr"/>
            <a:r>
              <a:rPr lang="en-AU" sz="2900" b="1" dirty="0">
                <a:solidFill>
                  <a:srgbClr val="7030A0"/>
                </a:solidFill>
                <a:latin typeface="Arial Black" panose="020B0A04020102020204" pitchFamily="34" charset="0"/>
              </a:rPr>
              <a:t>HAPPY </a:t>
            </a:r>
            <a:r>
              <a:rPr lang="en-AU" sz="2900" b="1" dirty="0" err="1">
                <a:solidFill>
                  <a:srgbClr val="7030A0"/>
                </a:solidFill>
                <a:latin typeface="Arial Black" panose="020B0A04020102020204" pitchFamily="34" charset="0"/>
              </a:rPr>
              <a:t>HAPPY</a:t>
            </a:r>
            <a:r>
              <a:rPr lang="en-AU" sz="2900" b="1" dirty="0">
                <a:solidFill>
                  <a:srgbClr val="7030A0"/>
                </a:solidFill>
                <a:latin typeface="Arial Black" panose="020B0A04020102020204" pitchFamily="34" charset="0"/>
              </a:rPr>
              <a:t> HOUR</a:t>
            </a:r>
            <a:br>
              <a:rPr lang="en-AU" sz="2900" b="1" dirty="0">
                <a:solidFill>
                  <a:srgbClr val="7030A0"/>
                </a:solidFill>
                <a:latin typeface="Arial Black" panose="020B0A04020102020204" pitchFamily="34" charset="0"/>
              </a:rPr>
            </a:br>
            <a:r>
              <a:rPr lang="en-AU" sz="2900" b="1" dirty="0">
                <a:solidFill>
                  <a:srgbClr val="7030A0"/>
                </a:solidFill>
                <a:latin typeface="Arial Black" panose="020B0A04020102020204" pitchFamily="34" charset="0"/>
              </a:rPr>
              <a:t>Every Wed 4.30 pm</a:t>
            </a:r>
          </a:p>
        </p:txBody>
      </p:sp>
      <p:sp>
        <p:nvSpPr>
          <p:cNvPr id="3" name="Content Placeholder 2">
            <a:extLst>
              <a:ext uri="{FF2B5EF4-FFF2-40B4-BE49-F238E27FC236}">
                <a16:creationId xmlns:a16="http://schemas.microsoft.com/office/drawing/2014/main" id="{4D909FC7-EB36-D76D-B97C-99779CCC7C38}"/>
              </a:ext>
            </a:extLst>
          </p:cNvPr>
          <p:cNvSpPr>
            <a:spLocks noGrp="1"/>
          </p:cNvSpPr>
          <p:nvPr>
            <p:ph idx="1"/>
          </p:nvPr>
        </p:nvSpPr>
        <p:spPr>
          <a:xfrm>
            <a:off x="5598728" y="250006"/>
            <a:ext cx="6222484" cy="2719437"/>
          </a:xfrm>
        </p:spPr>
        <p:txBody>
          <a:bodyPr>
            <a:normAutofit/>
          </a:bodyPr>
          <a:lstStyle/>
          <a:p>
            <a:r>
              <a:rPr lang="en-AU" sz="2400" b="1" dirty="0"/>
              <a:t>CWRV  - Residents and visitors</a:t>
            </a:r>
          </a:p>
          <a:p>
            <a:r>
              <a:rPr lang="en-AU" sz="2400" b="1" dirty="0"/>
              <a:t>Bring a plate of finger food/snacks to share</a:t>
            </a:r>
          </a:p>
          <a:p>
            <a:r>
              <a:rPr lang="en-AU" sz="2400" b="1" dirty="0"/>
              <a:t>Weekly catch up of friends</a:t>
            </a:r>
          </a:p>
          <a:p>
            <a:r>
              <a:rPr lang="en-AU" sz="2400" b="1" dirty="0"/>
              <a:t>Good time to keep in touch - to make and keep friends.</a:t>
            </a:r>
          </a:p>
          <a:p>
            <a:r>
              <a:rPr lang="en-AU" sz="2400" b="1" dirty="0"/>
              <a:t> Join Wine Club – 10 glasses for $15 or BYO</a:t>
            </a:r>
            <a:endParaRPr lang="en-AU" b="1" dirty="0"/>
          </a:p>
        </p:txBody>
      </p:sp>
      <p:pic>
        <p:nvPicPr>
          <p:cNvPr id="6" name="Picture 5" descr="A orange background with black text">
            <a:extLst>
              <a:ext uri="{FF2B5EF4-FFF2-40B4-BE49-F238E27FC236}">
                <a16:creationId xmlns:a16="http://schemas.microsoft.com/office/drawing/2014/main" id="{95759894-2C3A-5A4B-20A4-38E9FA61BF5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8188" y="2023061"/>
            <a:ext cx="4277653" cy="2029321"/>
          </a:xfrm>
          <a:prstGeom prst="rect">
            <a:avLst/>
          </a:prstGeom>
        </p:spPr>
      </p:pic>
      <p:pic>
        <p:nvPicPr>
          <p:cNvPr id="9" name="Picture 8" descr="Two glasses of wine with a white and red liquid&#10;&#10;Description automatically generated">
            <a:extLst>
              <a:ext uri="{FF2B5EF4-FFF2-40B4-BE49-F238E27FC236}">
                <a16:creationId xmlns:a16="http://schemas.microsoft.com/office/drawing/2014/main" id="{2B6E0168-4823-13E7-109D-2555C46D9D2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257257" y="3429000"/>
            <a:ext cx="1870146" cy="1246764"/>
          </a:xfrm>
          <a:prstGeom prst="rect">
            <a:avLst/>
          </a:prstGeom>
        </p:spPr>
      </p:pic>
      <p:pic>
        <p:nvPicPr>
          <p:cNvPr id="11" name="Picture 10" descr="A colorful text with hearts and stars">
            <a:extLst>
              <a:ext uri="{FF2B5EF4-FFF2-40B4-BE49-F238E27FC236}">
                <a16:creationId xmlns:a16="http://schemas.microsoft.com/office/drawing/2014/main" id="{8C953708-F932-8399-0AF1-6C3F46048A3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20883575">
            <a:off x="7044056" y="4997698"/>
            <a:ext cx="2761265" cy="1625120"/>
          </a:xfrm>
          <a:prstGeom prst="rect">
            <a:avLst/>
          </a:prstGeom>
        </p:spPr>
      </p:pic>
      <p:pic>
        <p:nvPicPr>
          <p:cNvPr id="15" name="Picture 14" descr="A group of people doing exercises">
            <a:extLst>
              <a:ext uri="{FF2B5EF4-FFF2-40B4-BE49-F238E27FC236}">
                <a16:creationId xmlns:a16="http://schemas.microsoft.com/office/drawing/2014/main" id="{80C0EFD2-7651-F555-888D-1F76F7587C7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 y="4994151"/>
            <a:ext cx="4319588" cy="1479459"/>
          </a:xfrm>
          <a:prstGeom prst="rect">
            <a:avLst/>
          </a:prstGeom>
        </p:spPr>
      </p:pic>
      <p:pic>
        <p:nvPicPr>
          <p:cNvPr id="18" name="Picture 17" descr="A table full of food">
            <a:extLst>
              <a:ext uri="{FF2B5EF4-FFF2-40B4-BE49-F238E27FC236}">
                <a16:creationId xmlns:a16="http://schemas.microsoft.com/office/drawing/2014/main" id="{4D2B24BE-66EE-1EFF-6FC5-845130C17560}"/>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834311" y="3605515"/>
            <a:ext cx="2241756" cy="1681317"/>
          </a:xfrm>
          <a:prstGeom prst="rect">
            <a:avLst/>
          </a:prstGeom>
        </p:spPr>
      </p:pic>
      <p:sp>
        <p:nvSpPr>
          <p:cNvPr id="19" name="TextBox 18">
            <a:extLst>
              <a:ext uri="{FF2B5EF4-FFF2-40B4-BE49-F238E27FC236}">
                <a16:creationId xmlns:a16="http://schemas.microsoft.com/office/drawing/2014/main" id="{76ED0409-266D-8812-A96D-F167E8A05323}"/>
              </a:ext>
            </a:extLst>
          </p:cNvPr>
          <p:cNvSpPr txBox="1"/>
          <p:nvPr/>
        </p:nvSpPr>
        <p:spPr>
          <a:xfrm>
            <a:off x="1524000" y="6858000"/>
            <a:ext cx="9144000" cy="230832"/>
          </a:xfrm>
          <a:prstGeom prst="rect">
            <a:avLst/>
          </a:prstGeom>
          <a:noFill/>
        </p:spPr>
        <p:txBody>
          <a:bodyPr wrap="square" rtlCol="0">
            <a:spAutoFit/>
          </a:bodyPr>
          <a:lstStyle/>
          <a:p>
            <a:r>
              <a:rPr lang="en-AU" sz="900">
                <a:hlinkClick r:id="rId12" tooltip="https://commons.wikimedia.org/wiki/File:Chinese_New_Year_snacks,_Singapore_-_20140131.jpg"/>
              </a:rPr>
              <a:t>This Photo</a:t>
            </a:r>
            <a:r>
              <a:rPr lang="en-AU" sz="900"/>
              <a:t> by Unknown Author is licensed under </a:t>
            </a:r>
            <a:r>
              <a:rPr lang="en-AU" sz="900">
                <a:hlinkClick r:id="rId13" tooltip="https://creativecommons.org/licenses/by-sa/3.0/"/>
              </a:rPr>
              <a:t>CC BY-SA</a:t>
            </a:r>
            <a:endParaRPr lang="en-AU" sz="900"/>
          </a:p>
        </p:txBody>
      </p:sp>
    </p:spTree>
    <p:extLst>
      <p:ext uri="{BB962C8B-B14F-4D97-AF65-F5344CB8AC3E}">
        <p14:creationId xmlns:p14="http://schemas.microsoft.com/office/powerpoint/2010/main" val="336335409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E5B1A9-165E-6F35-70D0-768ED82A3DFB}"/>
              </a:ext>
            </a:extLst>
          </p:cNvPr>
          <p:cNvSpPr txBox="1"/>
          <p:nvPr/>
        </p:nvSpPr>
        <p:spPr>
          <a:xfrm>
            <a:off x="56977" y="0"/>
            <a:ext cx="12135023" cy="7313925"/>
          </a:xfrm>
          <a:prstGeom prst="rect">
            <a:avLst/>
          </a:prstGeom>
          <a:noFill/>
        </p:spPr>
        <p:txBody>
          <a:bodyPr wrap="square">
            <a:spAutoFit/>
          </a:bodyPr>
          <a:lstStyle/>
          <a:p>
            <a:pPr algn="ctr">
              <a:lnSpc>
                <a:spcPct val="107000"/>
              </a:lnSpc>
              <a:spcAft>
                <a:spcPts val="800"/>
              </a:spcAft>
            </a:pPr>
            <a:r>
              <a:rPr lang="en-AU" sz="3600" b="1" dirty="0">
                <a:solidFill>
                  <a:srgbClr val="7030A0"/>
                </a:solidFill>
                <a:effectLst/>
                <a:latin typeface="Calibri" panose="020F0502020204030204" pitchFamily="34" charset="0"/>
                <a:ea typeface="Calibri" panose="020F0502020204030204" pitchFamily="34" charset="0"/>
                <a:cs typeface="Arial" panose="020B0604020202020204" pitchFamily="34" charset="0"/>
              </a:rPr>
              <a:t>REGULAR SIMPLE EXERCISE</a:t>
            </a:r>
            <a:endParaRPr lang="en-AU" sz="1800" b="1" dirty="0">
              <a:solidFill>
                <a:srgbClr val="7030A0"/>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n-AU" sz="3600" b="1" dirty="0">
                <a:solidFill>
                  <a:srgbClr val="7030A0"/>
                </a:solidFill>
                <a:effectLst/>
                <a:latin typeface="Calibri" panose="020F0502020204030204" pitchFamily="34" charset="0"/>
                <a:ea typeface="Calibri" panose="020F0502020204030204" pitchFamily="34" charset="0"/>
                <a:cs typeface="Arial" panose="020B0604020202020204" pitchFamily="34" charset="0"/>
              </a:rPr>
              <a:t>ALL WELCOME - COME AS YOU ARE - NO FUSS – ALL FREE.  </a:t>
            </a:r>
            <a:r>
              <a:rPr lang="en-AU" sz="3600" b="1" dirty="0">
                <a:solidFill>
                  <a:srgbClr val="7030A0"/>
                </a:solidFill>
                <a:effectLst/>
                <a:highlight>
                  <a:srgbClr val="FFFF00"/>
                </a:highlight>
                <a:latin typeface="Calibri" panose="020F0502020204030204" pitchFamily="34" charset="0"/>
                <a:ea typeface="Calibri" panose="020F0502020204030204" pitchFamily="34" charset="0"/>
                <a:cs typeface="Arial" panose="020B0604020202020204" pitchFamily="34" charset="0"/>
              </a:rPr>
              <a:t>Sessions</a:t>
            </a:r>
            <a:r>
              <a:rPr lang="en-AU" sz="3600" b="1" dirty="0">
                <a:solidFill>
                  <a:srgbClr val="7030A0"/>
                </a:solidFill>
                <a:highlight>
                  <a:srgbClr val="FFFF00"/>
                </a:highlight>
                <a:latin typeface="Calibri" panose="020F0502020204030204" pitchFamily="34" charset="0"/>
                <a:ea typeface="Calibri" panose="020F0502020204030204" pitchFamily="34" charset="0"/>
                <a:cs typeface="Arial" panose="020B0604020202020204" pitchFamily="34" charset="0"/>
              </a:rPr>
              <a:t> are being run by Angie, Ann and others while Marilyn is in Hospital.  Thanks to them and they will keep you moving.</a:t>
            </a:r>
            <a:endParaRPr lang="en-AU" sz="1800" b="1" dirty="0">
              <a:solidFill>
                <a:srgbClr val="7030A0"/>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p>
            <a:pPr lvl="0">
              <a:lnSpc>
                <a:spcPct val="107000"/>
              </a:lnSpc>
              <a:buSzPts val="3600"/>
            </a:pPr>
            <a:r>
              <a:rPr lang="en-AU" sz="1800" b="1" dirty="0">
                <a:effectLst/>
                <a:latin typeface="Calibri" panose="020F0502020204030204" pitchFamily="34" charset="0"/>
                <a:ea typeface="Calibri" panose="020F0502020204030204" pitchFamily="34" charset="0"/>
                <a:cs typeface="Arial" panose="020B0604020202020204" pitchFamily="34" charset="0"/>
              </a:rPr>
              <a:t>If you are like me – you really need to do some regular - simple - seniors and beginners - exercise but need some like-minded friends to keep motivated.  Ideas and Help is appreciated.</a:t>
            </a:r>
          </a:p>
          <a:p>
            <a:pPr lvl="0">
              <a:lnSpc>
                <a:spcPct val="107000"/>
              </a:lnSpc>
              <a:buSzPts val="3600"/>
            </a:pPr>
            <a:endParaRPr lang="en-AU" b="1"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SzPts val="3600"/>
              <a:buFont typeface="Wingdings" panose="05000000000000000000" pitchFamily="2" charset="2"/>
              <a:buChar char=""/>
            </a:pPr>
            <a:r>
              <a:rPr lang="en-AU" sz="2400" b="1" dirty="0">
                <a:solidFill>
                  <a:srgbClr val="0070C0"/>
                </a:solidFill>
                <a:effectLst/>
                <a:latin typeface="Calibri" panose="020F0502020204030204" pitchFamily="34" charset="0"/>
                <a:ea typeface="Calibri" panose="020F0502020204030204" pitchFamily="34" charset="0"/>
                <a:cs typeface="Arial" panose="020B0604020202020204" pitchFamily="34" charset="0"/>
              </a:rPr>
              <a:t>MONDAY – CHAIR YOGA </a:t>
            </a:r>
            <a:r>
              <a:rPr lang="en-AU" sz="2400" b="1" dirty="0">
                <a:solidFill>
                  <a:srgbClr val="0070C0"/>
                </a:solidFill>
                <a:latin typeface="Calibri" panose="020F0502020204030204" pitchFamily="34" charset="0"/>
                <a:ea typeface="Calibri" panose="020F0502020204030204" pitchFamily="34" charset="0"/>
                <a:cs typeface="Arial" panose="020B0604020202020204" pitchFamily="34" charset="0"/>
              </a:rPr>
              <a:t>+</a:t>
            </a:r>
            <a:r>
              <a:rPr lang="en-AU" sz="2400" b="1" dirty="0">
                <a:solidFill>
                  <a:srgbClr val="0070C0"/>
                </a:solidFill>
                <a:effectLst/>
                <a:latin typeface="Calibri" panose="020F0502020204030204" pitchFamily="34" charset="0"/>
                <a:ea typeface="Calibri" panose="020F0502020204030204" pitchFamily="34" charset="0"/>
                <a:cs typeface="Arial" panose="020B0604020202020204" pitchFamily="34" charset="0"/>
              </a:rPr>
              <a:t> BALANCE – 9.00 am</a:t>
            </a:r>
          </a:p>
          <a:p>
            <a:pPr marL="342900" lvl="0" indent="-342900">
              <a:lnSpc>
                <a:spcPct val="107000"/>
              </a:lnSpc>
              <a:buSzPts val="3600"/>
              <a:buFont typeface="Wingdings" panose="05000000000000000000" pitchFamily="2" charset="2"/>
              <a:buChar char=""/>
            </a:pPr>
            <a:r>
              <a:rPr lang="en-AU" sz="2400" b="1" dirty="0">
                <a:solidFill>
                  <a:srgbClr val="0070C0"/>
                </a:solidFill>
                <a:effectLst/>
                <a:latin typeface="Calibri" panose="020F0502020204030204" pitchFamily="34" charset="0"/>
                <a:ea typeface="Calibri" panose="020F0502020204030204" pitchFamily="34" charset="0"/>
                <a:cs typeface="Arial" panose="020B0604020202020204" pitchFamily="34" charset="0"/>
              </a:rPr>
              <a:t>WEDNESDAY – TAI CHI/QI GONG– Mini Zumba 9.00 am</a:t>
            </a:r>
          </a:p>
          <a:p>
            <a:pPr marL="342900" lvl="0" indent="-342900">
              <a:lnSpc>
                <a:spcPct val="107000"/>
              </a:lnSpc>
              <a:buSzPts val="3600"/>
              <a:buFont typeface="Wingdings" panose="05000000000000000000" pitchFamily="2" charset="2"/>
              <a:buChar char=""/>
            </a:pPr>
            <a:r>
              <a:rPr lang="en-AU" sz="2400" b="1" dirty="0">
                <a:solidFill>
                  <a:srgbClr val="0070C0"/>
                </a:solidFill>
                <a:effectLst/>
                <a:latin typeface="Calibri" panose="020F0502020204030204" pitchFamily="34" charset="0"/>
                <a:ea typeface="Calibri" panose="020F0502020204030204" pitchFamily="34" charset="0"/>
                <a:cs typeface="Arial" panose="020B0604020202020204" pitchFamily="34" charset="0"/>
              </a:rPr>
              <a:t>FRIDAY – RESISTANCE – STRENGTHENING –  9.00</a:t>
            </a:r>
          </a:p>
          <a:p>
            <a:pPr lvl="0">
              <a:lnSpc>
                <a:spcPct val="107000"/>
              </a:lnSpc>
              <a:buSzPts val="3600"/>
            </a:pPr>
            <a:endParaRPr lang="en-AU" sz="2000" b="1"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2000" b="1" dirty="0">
                <a:solidFill>
                  <a:srgbClr val="002060"/>
                </a:solidFill>
                <a:latin typeface="Calibri" panose="020F0502020204030204" pitchFamily="34" charset="0"/>
                <a:ea typeface="Calibri" panose="020F0502020204030204" pitchFamily="34" charset="0"/>
                <a:cs typeface="Arial" panose="020B0604020202020204" pitchFamily="34" charset="0"/>
              </a:rPr>
              <a:t>OTHER RELEVANT CLASSES MAY ALSO BE ADDED TO PROVIDE VARIETY AND INTEREST.</a:t>
            </a:r>
            <a:endParaRPr lang="en-AU" sz="20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Arial" panose="020B0604020202020204" pitchFamily="34" charset="0"/>
              </a:rPr>
              <a:t>PLEASE JOIN OUR GROUP IN THE CLUBHOUSE FOR ANY OR ALL OF THE SESSIONS WHICH USE OUR SMART TV TO UTILISE SOME OF THE BEST TRAINERS FOR </a:t>
            </a:r>
            <a:r>
              <a:rPr lang="en-AU" b="1" dirty="0">
                <a:latin typeface="Calibri" panose="020F0502020204030204" pitchFamily="34" charset="0"/>
                <a:ea typeface="Calibri" panose="020F0502020204030204" pitchFamily="34" charset="0"/>
                <a:cs typeface="Arial" panose="020B0604020202020204" pitchFamily="34" charset="0"/>
              </a:rPr>
              <a:t>OUR </a:t>
            </a:r>
            <a:r>
              <a:rPr lang="en-AU" sz="1800" b="1" dirty="0">
                <a:effectLst/>
                <a:latin typeface="Calibri" panose="020F0502020204030204" pitchFamily="34" charset="0"/>
                <a:ea typeface="Calibri" panose="020F0502020204030204" pitchFamily="34" charset="0"/>
                <a:cs typeface="Arial" panose="020B0604020202020204" pitchFamily="34" charset="0"/>
              </a:rPr>
              <a:t>CLASSES AS WELL AS PROVIDING A VARIETY OF ACTIVITIES.</a:t>
            </a: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Arial" panose="020B0604020202020204" pitchFamily="34" charset="0"/>
              </a:rPr>
              <a:t> </a:t>
            </a:r>
            <a:r>
              <a:rPr lang="en-AU" sz="2000" b="1" dirty="0">
                <a:effectLst/>
                <a:latin typeface="Calibri" panose="020F0502020204030204" pitchFamily="34" charset="0"/>
                <a:ea typeface="Calibri" panose="020F0502020204030204" pitchFamily="34" charset="0"/>
                <a:cs typeface="Arial" panose="020B0604020202020204" pitchFamily="34" charset="0"/>
              </a:rPr>
              <a:t>PHONE MARILYN – Unit  76:   0401 410 883 IF YOU WISH TO ASK ANY QUESTIONS OR JUST COME ALONG.</a:t>
            </a:r>
          </a:p>
          <a:p>
            <a:pPr>
              <a:lnSpc>
                <a:spcPct val="107000"/>
              </a:lnSpc>
              <a:spcAft>
                <a:spcPts val="800"/>
              </a:spcAft>
            </a:pPr>
            <a:endParaRPr lang="en-AU" b="1"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descr="A group of women doing yoga&#10;&#10;Description automatically generated">
            <a:extLst>
              <a:ext uri="{FF2B5EF4-FFF2-40B4-BE49-F238E27FC236}">
                <a16:creationId xmlns:a16="http://schemas.microsoft.com/office/drawing/2014/main" id="{4F217C17-FA7A-86EE-D846-C6D68AE65A8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73281" y="3091060"/>
            <a:ext cx="2712951" cy="1812743"/>
          </a:xfrm>
          <a:prstGeom prst="rect">
            <a:avLst/>
          </a:prstGeom>
        </p:spPr>
      </p:pic>
    </p:spTree>
    <p:extLst>
      <p:ext uri="{BB962C8B-B14F-4D97-AF65-F5344CB8AC3E}">
        <p14:creationId xmlns:p14="http://schemas.microsoft.com/office/powerpoint/2010/main" val="1993930664"/>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DBB91-8168-B871-56D5-72FDDFF7F29A}"/>
              </a:ext>
            </a:extLst>
          </p:cNvPr>
          <p:cNvSpPr>
            <a:spLocks noGrp="1"/>
          </p:cNvSpPr>
          <p:nvPr>
            <p:ph type="title"/>
          </p:nvPr>
        </p:nvSpPr>
        <p:spPr>
          <a:xfrm>
            <a:off x="672830" y="306759"/>
            <a:ext cx="10515600" cy="1325563"/>
          </a:xfrm>
        </p:spPr>
        <p:txBody>
          <a:bodyPr/>
          <a:lstStyle/>
          <a:p>
            <a:r>
              <a:rPr lang="en-AU" dirty="0">
                <a:highlight>
                  <a:srgbClr val="FF00FF"/>
                </a:highlight>
              </a:rPr>
              <a:t>CWRV – Craft Group</a:t>
            </a:r>
          </a:p>
        </p:txBody>
      </p:sp>
      <p:pic>
        <p:nvPicPr>
          <p:cNvPr id="5" name="Content Placeholder 4" descr="A group of sewing supplies&#10;&#10;AI-generated content may be incorrect.">
            <a:extLst>
              <a:ext uri="{FF2B5EF4-FFF2-40B4-BE49-F238E27FC236}">
                <a16:creationId xmlns:a16="http://schemas.microsoft.com/office/drawing/2014/main" id="{5912EF02-1E94-10AA-9486-58625B4F6AAE}"/>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90681" y="0"/>
            <a:ext cx="6389207" cy="2714286"/>
          </a:xfrm>
        </p:spPr>
      </p:pic>
      <p:pic>
        <p:nvPicPr>
          <p:cNvPr id="7" name="Picture 6" descr="A group of women sitting around a table&#10;&#10;AI-generated content may be incorrect.">
            <a:extLst>
              <a:ext uri="{FF2B5EF4-FFF2-40B4-BE49-F238E27FC236}">
                <a16:creationId xmlns:a16="http://schemas.microsoft.com/office/drawing/2014/main" id="{2144C61F-33FA-79EA-6402-F6428FFD931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53796" y="2898127"/>
            <a:ext cx="4820154" cy="3210844"/>
          </a:xfrm>
          <a:prstGeom prst="rect">
            <a:avLst/>
          </a:prstGeom>
        </p:spPr>
      </p:pic>
      <p:sp>
        <p:nvSpPr>
          <p:cNvPr id="8" name="TextBox 7">
            <a:extLst>
              <a:ext uri="{FF2B5EF4-FFF2-40B4-BE49-F238E27FC236}">
                <a16:creationId xmlns:a16="http://schemas.microsoft.com/office/drawing/2014/main" id="{075018BA-7AC8-0BBA-6515-D29BFD9F78D9}"/>
              </a:ext>
            </a:extLst>
          </p:cNvPr>
          <p:cNvSpPr txBox="1"/>
          <p:nvPr/>
        </p:nvSpPr>
        <p:spPr>
          <a:xfrm>
            <a:off x="6096000" y="3219855"/>
            <a:ext cx="5226996" cy="954107"/>
          </a:xfrm>
          <a:prstGeom prst="rect">
            <a:avLst/>
          </a:prstGeom>
          <a:noFill/>
        </p:spPr>
        <p:txBody>
          <a:bodyPr wrap="square" rtlCol="0">
            <a:spAutoFit/>
          </a:bodyPr>
          <a:lstStyle/>
          <a:p>
            <a:pPr algn="ctr"/>
            <a:r>
              <a:rPr lang="en-AU" sz="2800" dirty="0">
                <a:highlight>
                  <a:srgbClr val="76E3FF"/>
                </a:highlight>
              </a:rPr>
              <a:t>Every Thursday Morning 9.00 am onwards</a:t>
            </a:r>
          </a:p>
        </p:txBody>
      </p:sp>
      <p:sp>
        <p:nvSpPr>
          <p:cNvPr id="10" name="Rectangle 9">
            <a:extLst>
              <a:ext uri="{FF2B5EF4-FFF2-40B4-BE49-F238E27FC236}">
                <a16:creationId xmlns:a16="http://schemas.microsoft.com/office/drawing/2014/main" id="{7946337B-B742-7850-772C-500EE9BFB769}"/>
              </a:ext>
            </a:extLst>
          </p:cNvPr>
          <p:cNvSpPr/>
          <p:nvPr/>
        </p:nvSpPr>
        <p:spPr>
          <a:xfrm>
            <a:off x="5769205" y="4173961"/>
            <a:ext cx="5128182" cy="1569660"/>
          </a:xfrm>
          <a:prstGeom prst="rect">
            <a:avLst/>
          </a:prstGeom>
          <a:solidFill>
            <a:srgbClr val="989800"/>
          </a:solidFill>
        </p:spPr>
        <p:txBody>
          <a:bodyPr wrap="square" lIns="91440" tIns="45720" rIns="91440" bIns="45720">
            <a:spAutoFit/>
          </a:bodyPr>
          <a:lstStyle/>
          <a:p>
            <a:pPr marL="685800" indent="-685800" algn="ctr">
              <a:buFont typeface="Wingdings" panose="05000000000000000000" pitchFamily="2" charset="2"/>
              <a:buChar char="v"/>
            </a:pP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Bring your craft</a:t>
            </a:r>
          </a:p>
          <a:p>
            <a:pPr marL="685800" indent="-685800" algn="ctr">
              <a:buFont typeface="Wingdings" panose="05000000000000000000" pitchFamily="2" charset="2"/>
              <a:buChar char="v"/>
            </a:pPr>
            <a:r>
              <a:rPr lang="en-US" sz="3200" b="1" dirty="0">
                <a:ln w="6600">
                  <a:solidFill>
                    <a:schemeClr val="accent2"/>
                  </a:solidFill>
                  <a:prstDash val="solid"/>
                </a:ln>
                <a:solidFill>
                  <a:srgbClr val="FFFFFF"/>
                </a:solidFill>
                <a:effectLst>
                  <a:outerShdw dist="38100" dir="2700000" algn="tl" rotWithShape="0">
                    <a:schemeClr val="accent2"/>
                  </a:outerShdw>
                </a:effectLst>
              </a:rPr>
              <a:t>Have a </a:t>
            </a:r>
            <a:r>
              <a:rPr lang="en-US" sz="3200" b="1" dirty="0" err="1">
                <a:ln w="6600">
                  <a:solidFill>
                    <a:schemeClr val="accent2"/>
                  </a:solidFill>
                  <a:prstDash val="solid"/>
                </a:ln>
                <a:solidFill>
                  <a:srgbClr val="FFFFFF"/>
                </a:solidFill>
                <a:effectLst>
                  <a:outerShdw dist="38100" dir="2700000" algn="tl" rotWithShape="0">
                    <a:schemeClr val="accent2"/>
                  </a:outerShdw>
                </a:effectLst>
              </a:rPr>
              <a:t>cuppa</a:t>
            </a:r>
            <a:r>
              <a:rPr lang="en-US" sz="3200" b="1" dirty="0">
                <a:ln w="6600">
                  <a:solidFill>
                    <a:schemeClr val="accent2"/>
                  </a:solidFill>
                  <a:prstDash val="solid"/>
                </a:ln>
                <a:solidFill>
                  <a:srgbClr val="FFFFFF"/>
                </a:solidFill>
                <a:effectLst>
                  <a:outerShdw dist="38100" dir="2700000" algn="tl" rotWithShape="0">
                    <a:schemeClr val="accent2"/>
                  </a:outerShdw>
                </a:effectLst>
              </a:rPr>
              <a:t> and chat</a:t>
            </a:r>
          </a:p>
          <a:p>
            <a:pPr marL="685800" indent="-685800" algn="ctr">
              <a:buFont typeface="Wingdings" panose="05000000000000000000" pitchFamily="2" charset="2"/>
              <a:buChar char="v"/>
            </a:pP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Every week </a:t>
            </a:r>
          </a:p>
        </p:txBody>
      </p:sp>
    </p:spTree>
    <p:extLst>
      <p:ext uri="{BB962C8B-B14F-4D97-AF65-F5344CB8AC3E}">
        <p14:creationId xmlns:p14="http://schemas.microsoft.com/office/powerpoint/2010/main" val="373140013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6B862-4129-332F-DAF4-D2ED86F8AC65}"/>
              </a:ext>
            </a:extLst>
          </p:cNvPr>
          <p:cNvSpPr>
            <a:spLocks noGrp="1"/>
          </p:cNvSpPr>
          <p:nvPr>
            <p:ph type="title"/>
          </p:nvPr>
        </p:nvSpPr>
        <p:spPr>
          <a:xfrm>
            <a:off x="640080" y="591577"/>
            <a:ext cx="5775368" cy="847009"/>
          </a:xfrm>
        </p:spPr>
        <p:txBody>
          <a:bodyPr anchor="b">
            <a:noAutofit/>
          </a:bodyPr>
          <a:lstStyle/>
          <a:p>
            <a:pPr algn="ctr"/>
            <a:r>
              <a:rPr lang="en-AU" sz="3600" b="1" dirty="0">
                <a:highlight>
                  <a:srgbClr val="FF00FF"/>
                </a:highlight>
              </a:rPr>
              <a:t>Rules for Residences Larger Items Rubbish Tip Run</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2">
            <a:extLst>
              <a:ext uri="{FF2B5EF4-FFF2-40B4-BE49-F238E27FC236}">
                <a16:creationId xmlns:a16="http://schemas.microsoft.com/office/drawing/2014/main" id="{2C2F2064-9C4E-537B-5650-700F4A4757FE}"/>
              </a:ext>
            </a:extLst>
          </p:cNvPr>
          <p:cNvGraphicFramePr>
            <a:graphicFrameLocks noGrp="1"/>
          </p:cNvGraphicFramePr>
          <p:nvPr>
            <p:ph idx="1"/>
            <p:extLst>
              <p:ext uri="{D42A27DB-BD31-4B8C-83A1-F6EECF244321}">
                <p14:modId xmlns:p14="http://schemas.microsoft.com/office/powerpoint/2010/main" val="2605284522"/>
              </p:ext>
            </p:extLst>
          </p:nvPr>
        </p:nvGraphicFramePr>
        <p:xfrm>
          <a:off x="137152" y="1551885"/>
          <a:ext cx="4671109" cy="4949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le of junk on the side of the road&#10;&#10;Description automatically generated">
            <a:extLst>
              <a:ext uri="{FF2B5EF4-FFF2-40B4-BE49-F238E27FC236}">
                <a16:creationId xmlns:a16="http://schemas.microsoft.com/office/drawing/2014/main" id="{D4ABF25F-E25E-05D8-CA98-F9FC83B8389A}"/>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8171" r="6602"/>
          <a:stretch/>
        </p:blipFill>
        <p:spPr>
          <a:xfrm>
            <a:off x="6056792" y="511684"/>
            <a:ext cx="6110117" cy="583463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descr="A box full of computer equipment&#10;&#10;Description automatically generated">
            <a:extLst>
              <a:ext uri="{FF2B5EF4-FFF2-40B4-BE49-F238E27FC236}">
                <a16:creationId xmlns:a16="http://schemas.microsoft.com/office/drawing/2014/main" id="{C3ACF300-F26B-8615-CD99-233F4C97BE30}"/>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838865" y="1420353"/>
            <a:ext cx="1092503" cy="1130176"/>
          </a:xfrm>
          <a:prstGeom prst="rect">
            <a:avLst/>
          </a:prstGeom>
        </p:spPr>
      </p:pic>
      <p:pic>
        <p:nvPicPr>
          <p:cNvPr id="12" name="Picture 11" descr="A bicycle storage shed with bicycles">
            <a:extLst>
              <a:ext uri="{FF2B5EF4-FFF2-40B4-BE49-F238E27FC236}">
                <a16:creationId xmlns:a16="http://schemas.microsoft.com/office/drawing/2014/main" id="{534DEDF5-365B-43FC-7605-DC8EBFA465C5}"/>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388574" y="1504352"/>
            <a:ext cx="1201760" cy="962178"/>
          </a:xfrm>
          <a:prstGeom prst="rect">
            <a:avLst/>
          </a:prstGeom>
        </p:spPr>
      </p:pic>
      <p:sp>
        <p:nvSpPr>
          <p:cNvPr id="8" name="TextBox 7">
            <a:extLst>
              <a:ext uri="{FF2B5EF4-FFF2-40B4-BE49-F238E27FC236}">
                <a16:creationId xmlns:a16="http://schemas.microsoft.com/office/drawing/2014/main" id="{925795E5-4EC6-2880-F1D5-3EA50C588DE1}"/>
              </a:ext>
            </a:extLst>
          </p:cNvPr>
          <p:cNvSpPr txBox="1"/>
          <p:nvPr/>
        </p:nvSpPr>
        <p:spPr>
          <a:xfrm>
            <a:off x="388574" y="4036469"/>
            <a:ext cx="1376624" cy="2739211"/>
          </a:xfrm>
          <a:prstGeom prst="rect">
            <a:avLst/>
          </a:prstGeom>
          <a:noFill/>
        </p:spPr>
        <p:txBody>
          <a:bodyPr wrap="square" rtlCol="0">
            <a:spAutoFit/>
          </a:bodyPr>
          <a:lstStyle/>
          <a:p>
            <a:r>
              <a:rPr lang="en-AU" dirty="0"/>
              <a:t>3.  </a:t>
            </a:r>
            <a:r>
              <a:rPr lang="en-AU" sz="1400" b="1" dirty="0"/>
              <a:t>To reduce tip costs for the village – items in this shed may be taken by others personal use and please keep the items to a minimum to reduce tip costs.</a:t>
            </a:r>
          </a:p>
        </p:txBody>
      </p:sp>
    </p:spTree>
    <p:extLst>
      <p:ext uri="{BB962C8B-B14F-4D97-AF65-F5344CB8AC3E}">
        <p14:creationId xmlns:p14="http://schemas.microsoft.com/office/powerpoint/2010/main" val="317926033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4D3C-BC51-54CD-48E0-ABC11061586E}"/>
              </a:ext>
            </a:extLst>
          </p:cNvPr>
          <p:cNvSpPr>
            <a:spLocks noGrp="1"/>
          </p:cNvSpPr>
          <p:nvPr>
            <p:ph type="title"/>
          </p:nvPr>
        </p:nvSpPr>
        <p:spPr>
          <a:xfrm>
            <a:off x="838199" y="219075"/>
            <a:ext cx="10544175" cy="2005288"/>
          </a:xfrm>
        </p:spPr>
        <p:txBody>
          <a:bodyPr>
            <a:normAutofit/>
          </a:bodyPr>
          <a:lstStyle/>
          <a:p>
            <a:r>
              <a:rPr lang="en-AU" dirty="0" err="1"/>
              <a:t>Petanque</a:t>
            </a:r>
            <a:r>
              <a:rPr lang="en-AU" dirty="0"/>
              <a:t> or Bocce on the grass in front of Club House – Friday 3.30 pm onwards.  BYO drinks/snacks if you wish.  Everyone welcome.  </a:t>
            </a:r>
          </a:p>
        </p:txBody>
      </p:sp>
      <p:pic>
        <p:nvPicPr>
          <p:cNvPr id="21" name="Content Placeholder 20" descr="A group of shiny silver balls on grass&#10;&#10;Description automatically generated">
            <a:extLst>
              <a:ext uri="{FF2B5EF4-FFF2-40B4-BE49-F238E27FC236}">
                <a16:creationId xmlns:a16="http://schemas.microsoft.com/office/drawing/2014/main" id="{22290900-FE0B-32C0-FD65-A982E607C3CB}"/>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62050" y="2287587"/>
            <a:ext cx="3263503" cy="4351338"/>
          </a:xfrm>
        </p:spPr>
      </p:pic>
      <p:pic>
        <p:nvPicPr>
          <p:cNvPr id="19" name="Content Placeholder 18" descr="A cartoon of a person throwing balls&#10;&#10;Description automatically generated">
            <a:extLst>
              <a:ext uri="{FF2B5EF4-FFF2-40B4-BE49-F238E27FC236}">
                <a16:creationId xmlns:a16="http://schemas.microsoft.com/office/drawing/2014/main" id="{B21497A5-C1ED-36C8-69E8-EB69AA3EDE13}"/>
              </a:ext>
            </a:extLst>
          </p:cNvPr>
          <p:cNvPicPr>
            <a:picLocks noGrp="1" noChangeAspect="1"/>
          </p:cNvPicPr>
          <p:nvPr>
            <p:ph sz="half"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48350" y="2224363"/>
            <a:ext cx="5181600" cy="3225545"/>
          </a:xfrm>
        </p:spPr>
      </p:pic>
    </p:spTree>
    <p:extLst>
      <p:ext uri="{BB962C8B-B14F-4D97-AF65-F5344CB8AC3E}">
        <p14:creationId xmlns:p14="http://schemas.microsoft.com/office/powerpoint/2010/main" val="389601657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AEEAC-DCB1-ABFE-171A-B2A18ED13FA8}"/>
              </a:ext>
            </a:extLst>
          </p:cNvPr>
          <p:cNvSpPr>
            <a:spLocks noGrp="1"/>
          </p:cNvSpPr>
          <p:nvPr>
            <p:ph type="title"/>
          </p:nvPr>
        </p:nvSpPr>
        <p:spPr>
          <a:xfrm>
            <a:off x="307268" y="462706"/>
            <a:ext cx="4897778" cy="557369"/>
          </a:xfrm>
        </p:spPr>
        <p:txBody>
          <a:bodyPr vert="horz" lIns="91440" tIns="45720" rIns="91440" bIns="45720" rtlCol="0" anchor="b">
            <a:normAutofit/>
          </a:bodyPr>
          <a:lstStyle/>
          <a:p>
            <a:pPr algn="ctr"/>
            <a:r>
              <a:rPr lang="en-US" sz="3200" b="1" kern="1200" dirty="0">
                <a:solidFill>
                  <a:schemeClr val="tx1"/>
                </a:solidFill>
                <a:highlight>
                  <a:srgbClr val="FFFF00"/>
                </a:highlight>
                <a:latin typeface="+mj-lt"/>
                <a:ea typeface="+mj-ea"/>
                <a:cs typeface="+mj-cs"/>
              </a:rPr>
              <a:t>Birthdays – Sept/Oct 2025</a:t>
            </a:r>
          </a:p>
        </p:txBody>
      </p:sp>
      <p:sp>
        <p:nvSpPr>
          <p:cNvPr id="6" name="TextBox 5">
            <a:extLst>
              <a:ext uri="{FF2B5EF4-FFF2-40B4-BE49-F238E27FC236}">
                <a16:creationId xmlns:a16="http://schemas.microsoft.com/office/drawing/2014/main" id="{09F94495-FB35-A96E-33BA-F43D80361B03}"/>
              </a:ext>
            </a:extLst>
          </p:cNvPr>
          <p:cNvSpPr txBox="1"/>
          <p:nvPr/>
        </p:nvSpPr>
        <p:spPr>
          <a:xfrm>
            <a:off x="796305" y="1129044"/>
            <a:ext cx="4025246" cy="5266250"/>
          </a:xfrm>
          <a:prstGeom prst="rect">
            <a:avLst/>
          </a:prstGeom>
        </p:spPr>
        <p:txBody>
          <a:bodyPr vert="horz" lIns="91440" tIns="45720" rIns="91440" bIns="45720" rtlCol="0" anchor="t">
            <a:normAutofit/>
          </a:bodyPr>
          <a:lstStyle/>
          <a:p>
            <a:pPr>
              <a:lnSpc>
                <a:spcPct val="90000"/>
              </a:lnSpc>
              <a:spcAft>
                <a:spcPts val="600"/>
              </a:spcAft>
            </a:pPr>
            <a:r>
              <a:rPr lang="en-US" sz="2000" b="1" dirty="0">
                <a:highlight>
                  <a:srgbClr val="FFFF00"/>
                </a:highlight>
              </a:rPr>
              <a:t>September Birthdays (remaining</a:t>
            </a:r>
            <a:endParaRPr lang="en-US" sz="1100" b="1" dirty="0">
              <a:highlight>
                <a:srgbClr val="FFFF00"/>
              </a:highlight>
            </a:endParaRPr>
          </a:p>
          <a:p>
            <a:pPr indent="-228600">
              <a:lnSpc>
                <a:spcPct val="90000"/>
              </a:lnSpc>
              <a:spcAft>
                <a:spcPts val="600"/>
              </a:spcAft>
              <a:buFont typeface="Arial" panose="020B0604020202020204" pitchFamily="34" charset="0"/>
              <a:buChar char="•"/>
            </a:pPr>
            <a:r>
              <a:rPr lang="en-US" sz="1100" b="1" dirty="0">
                <a:highlight>
                  <a:srgbClr val="FFFF00"/>
                </a:highlight>
              </a:rPr>
              <a:t>Morry Bourke – Unit 9 – 22</a:t>
            </a:r>
            <a:r>
              <a:rPr lang="en-US" sz="1100" b="1" baseline="30000" dirty="0">
                <a:highlight>
                  <a:srgbClr val="FFFF00"/>
                </a:highlight>
              </a:rPr>
              <a:t>nd</a:t>
            </a:r>
            <a:r>
              <a:rPr lang="en-US" sz="1100" b="1" dirty="0">
                <a:highlight>
                  <a:srgbClr val="FFFF00"/>
                </a:highlight>
              </a:rPr>
              <a:t> Sept</a:t>
            </a:r>
          </a:p>
          <a:p>
            <a:pPr indent="-228600">
              <a:lnSpc>
                <a:spcPct val="90000"/>
              </a:lnSpc>
              <a:spcAft>
                <a:spcPts val="600"/>
              </a:spcAft>
              <a:buFont typeface="Arial" panose="020B0604020202020204" pitchFamily="34" charset="0"/>
              <a:buChar char="•"/>
            </a:pPr>
            <a:r>
              <a:rPr lang="en-US" sz="1100" b="1" dirty="0">
                <a:highlight>
                  <a:srgbClr val="FFFF00"/>
                </a:highlight>
              </a:rPr>
              <a:t>Ann Jenkins – Unit 75 – 26</a:t>
            </a:r>
            <a:r>
              <a:rPr lang="en-US" sz="1100" b="1" baseline="30000" dirty="0">
                <a:highlight>
                  <a:srgbClr val="FFFF00"/>
                </a:highlight>
              </a:rPr>
              <a:t>th</a:t>
            </a:r>
            <a:r>
              <a:rPr lang="en-US" sz="1100" b="1" dirty="0">
                <a:highlight>
                  <a:srgbClr val="FFFF00"/>
                </a:highlight>
              </a:rPr>
              <a:t> Sept</a:t>
            </a:r>
          </a:p>
          <a:p>
            <a:pPr indent="-228600">
              <a:lnSpc>
                <a:spcPct val="90000"/>
              </a:lnSpc>
              <a:spcAft>
                <a:spcPts val="600"/>
              </a:spcAft>
              <a:buFont typeface="Arial" panose="020B0604020202020204" pitchFamily="34" charset="0"/>
              <a:buChar char="•"/>
            </a:pPr>
            <a:r>
              <a:rPr lang="en-US" sz="1100" b="1" dirty="0">
                <a:highlight>
                  <a:srgbClr val="FFFF00"/>
                </a:highlight>
              </a:rPr>
              <a:t>Lorraine Burke – Unit 12 – 28</a:t>
            </a:r>
            <a:r>
              <a:rPr lang="en-US" sz="1100" b="1" baseline="30000" dirty="0">
                <a:highlight>
                  <a:srgbClr val="FFFF00"/>
                </a:highlight>
              </a:rPr>
              <a:t>th</a:t>
            </a:r>
            <a:r>
              <a:rPr lang="en-US" sz="1100" b="1" dirty="0">
                <a:highlight>
                  <a:srgbClr val="FFFF00"/>
                </a:highlight>
              </a:rPr>
              <a:t> Sept</a:t>
            </a:r>
          </a:p>
          <a:p>
            <a:pPr>
              <a:lnSpc>
                <a:spcPct val="90000"/>
              </a:lnSpc>
              <a:spcAft>
                <a:spcPts val="600"/>
              </a:spcAft>
            </a:pPr>
            <a:r>
              <a:rPr lang="en-US" sz="2000" b="1" dirty="0">
                <a:highlight>
                  <a:srgbClr val="FFFF00"/>
                </a:highlight>
              </a:rPr>
              <a:t>October Birthdays</a:t>
            </a:r>
          </a:p>
          <a:p>
            <a:pPr marL="228600" indent="-228600">
              <a:lnSpc>
                <a:spcPct val="90000"/>
              </a:lnSpc>
              <a:spcAft>
                <a:spcPts val="600"/>
              </a:spcAft>
              <a:buFont typeface="Arial" panose="020B0604020202020204" pitchFamily="34" charset="0"/>
              <a:buChar char="•"/>
            </a:pPr>
            <a:r>
              <a:rPr lang="en-US" sz="1200" b="1" dirty="0">
                <a:highlight>
                  <a:srgbClr val="FFFF00"/>
                </a:highlight>
              </a:rPr>
              <a:t>Partick Ryan (Darcy) = Unit 36 – 3</a:t>
            </a:r>
            <a:r>
              <a:rPr lang="en-US" sz="1200" b="1" baseline="30000" dirty="0">
                <a:highlight>
                  <a:srgbClr val="FFFF00"/>
                </a:highlight>
              </a:rPr>
              <a:t>rd</a:t>
            </a:r>
            <a:r>
              <a:rPr lang="en-US" sz="1200" b="1" dirty="0">
                <a:highlight>
                  <a:srgbClr val="FFFF00"/>
                </a:highlight>
              </a:rPr>
              <a:t> Oct</a:t>
            </a:r>
          </a:p>
          <a:p>
            <a:pPr marL="228600" indent="-228600">
              <a:lnSpc>
                <a:spcPct val="90000"/>
              </a:lnSpc>
              <a:spcAft>
                <a:spcPts val="600"/>
              </a:spcAft>
              <a:buFont typeface="Arial" panose="020B0604020202020204" pitchFamily="34" charset="0"/>
              <a:buChar char="•"/>
            </a:pPr>
            <a:r>
              <a:rPr lang="en-US" sz="1200" b="1" dirty="0">
                <a:highlight>
                  <a:srgbClr val="FFFF00"/>
                </a:highlight>
              </a:rPr>
              <a:t>Barry Shearing – Unit 50 4/10/1948</a:t>
            </a:r>
          </a:p>
          <a:p>
            <a:pPr marL="228600" indent="-228600">
              <a:lnSpc>
                <a:spcPct val="90000"/>
              </a:lnSpc>
              <a:spcAft>
                <a:spcPts val="600"/>
              </a:spcAft>
              <a:buFont typeface="Arial" panose="020B0604020202020204" pitchFamily="34" charset="0"/>
              <a:buChar char="•"/>
            </a:pPr>
            <a:r>
              <a:rPr lang="en-US" sz="1200" b="1" dirty="0">
                <a:highlight>
                  <a:srgbClr val="FFFF00"/>
                </a:highlight>
              </a:rPr>
              <a:t>Diann Bourke – Unit 9 – 9</a:t>
            </a:r>
            <a:r>
              <a:rPr lang="en-US" sz="1200" b="1" baseline="30000" dirty="0">
                <a:highlight>
                  <a:srgbClr val="FFFF00"/>
                </a:highlight>
              </a:rPr>
              <a:t>th</a:t>
            </a:r>
            <a:r>
              <a:rPr lang="en-US" sz="1200" b="1" dirty="0">
                <a:highlight>
                  <a:srgbClr val="FFFF00"/>
                </a:highlight>
              </a:rPr>
              <a:t> Oct</a:t>
            </a:r>
          </a:p>
          <a:p>
            <a:pPr marL="228600" indent="-228600">
              <a:lnSpc>
                <a:spcPct val="90000"/>
              </a:lnSpc>
              <a:spcAft>
                <a:spcPts val="600"/>
              </a:spcAft>
              <a:buFont typeface="Arial" panose="020B0604020202020204" pitchFamily="34" charset="0"/>
              <a:buChar char="•"/>
            </a:pPr>
            <a:r>
              <a:rPr lang="en-US" sz="1200" b="1" dirty="0">
                <a:highlight>
                  <a:srgbClr val="FFFF00"/>
                </a:highlight>
              </a:rPr>
              <a:t>Daryl Watson – Unit 85 – 11</a:t>
            </a:r>
            <a:r>
              <a:rPr lang="en-US" sz="1200" b="1" baseline="30000" dirty="0">
                <a:highlight>
                  <a:srgbClr val="FFFF00"/>
                </a:highlight>
              </a:rPr>
              <a:t>th</a:t>
            </a:r>
            <a:r>
              <a:rPr lang="en-US" sz="1200" b="1" dirty="0">
                <a:highlight>
                  <a:srgbClr val="FFFF00"/>
                </a:highlight>
              </a:rPr>
              <a:t> Oct</a:t>
            </a:r>
          </a:p>
          <a:p>
            <a:pPr marL="228600" indent="-228600">
              <a:lnSpc>
                <a:spcPct val="90000"/>
              </a:lnSpc>
              <a:spcAft>
                <a:spcPts val="600"/>
              </a:spcAft>
              <a:buFont typeface="Arial" panose="020B0604020202020204" pitchFamily="34" charset="0"/>
              <a:buChar char="•"/>
            </a:pPr>
            <a:r>
              <a:rPr lang="en-US" sz="1200" b="1" dirty="0">
                <a:highlight>
                  <a:srgbClr val="FFFF00"/>
                </a:highlight>
              </a:rPr>
              <a:t>Beryl Leggat – Unit 33 – 11</a:t>
            </a:r>
            <a:r>
              <a:rPr lang="en-US" sz="1200" b="1" baseline="30000" dirty="0">
                <a:highlight>
                  <a:srgbClr val="FFFF00"/>
                </a:highlight>
              </a:rPr>
              <a:t>th</a:t>
            </a:r>
            <a:r>
              <a:rPr lang="en-US" sz="1200" b="1" dirty="0">
                <a:highlight>
                  <a:srgbClr val="FFFF00"/>
                </a:highlight>
              </a:rPr>
              <a:t> Oct</a:t>
            </a:r>
          </a:p>
          <a:p>
            <a:pPr marL="228600" indent="-228600">
              <a:lnSpc>
                <a:spcPct val="90000"/>
              </a:lnSpc>
              <a:spcAft>
                <a:spcPts val="600"/>
              </a:spcAft>
              <a:buFont typeface="Arial" panose="020B0604020202020204" pitchFamily="34" charset="0"/>
              <a:buChar char="•"/>
            </a:pPr>
            <a:r>
              <a:rPr lang="en-US" sz="1200" b="1" dirty="0">
                <a:highlight>
                  <a:srgbClr val="FFFF00"/>
                </a:highlight>
              </a:rPr>
              <a:t>Alice Gardiner – Unit 7 – 13</a:t>
            </a:r>
            <a:r>
              <a:rPr lang="en-US" sz="1200" b="1" baseline="30000" dirty="0">
                <a:highlight>
                  <a:srgbClr val="FFFF00"/>
                </a:highlight>
              </a:rPr>
              <a:t>th</a:t>
            </a:r>
            <a:r>
              <a:rPr lang="en-US" sz="1200" b="1" dirty="0">
                <a:highlight>
                  <a:srgbClr val="FFFF00"/>
                </a:highlight>
              </a:rPr>
              <a:t> Oct</a:t>
            </a:r>
          </a:p>
          <a:p>
            <a:pPr marL="228600" indent="-228600">
              <a:lnSpc>
                <a:spcPct val="90000"/>
              </a:lnSpc>
              <a:spcAft>
                <a:spcPts val="600"/>
              </a:spcAft>
              <a:buFont typeface="Arial" panose="020B0604020202020204" pitchFamily="34" charset="0"/>
              <a:buChar char="•"/>
            </a:pPr>
            <a:r>
              <a:rPr lang="en-US" sz="1200" b="1" dirty="0">
                <a:highlight>
                  <a:srgbClr val="FFFF00"/>
                </a:highlight>
              </a:rPr>
              <a:t>Beryl Corso – Unit 15 – 14</a:t>
            </a:r>
            <a:r>
              <a:rPr lang="en-US" sz="1200" b="1" baseline="30000" dirty="0">
                <a:highlight>
                  <a:srgbClr val="FFFF00"/>
                </a:highlight>
              </a:rPr>
              <a:t>th</a:t>
            </a:r>
            <a:r>
              <a:rPr lang="en-US" sz="1200" b="1" dirty="0">
                <a:highlight>
                  <a:srgbClr val="FFFF00"/>
                </a:highlight>
              </a:rPr>
              <a:t> Oct</a:t>
            </a:r>
          </a:p>
          <a:p>
            <a:pPr marL="228600" indent="-228600">
              <a:lnSpc>
                <a:spcPct val="90000"/>
              </a:lnSpc>
              <a:spcAft>
                <a:spcPts val="600"/>
              </a:spcAft>
              <a:buFont typeface="Arial" panose="020B0604020202020204" pitchFamily="34" charset="0"/>
              <a:buChar char="•"/>
            </a:pPr>
            <a:r>
              <a:rPr lang="en-US" sz="1200" b="1" dirty="0">
                <a:highlight>
                  <a:srgbClr val="FFFF00"/>
                </a:highlight>
              </a:rPr>
              <a:t>Tricia Shipley – Unit 69 – 19</a:t>
            </a:r>
            <a:r>
              <a:rPr lang="en-US" sz="1200" b="1" baseline="30000" dirty="0">
                <a:highlight>
                  <a:srgbClr val="FFFF00"/>
                </a:highlight>
              </a:rPr>
              <a:t>th</a:t>
            </a:r>
            <a:r>
              <a:rPr lang="en-US" sz="1200" b="1" dirty="0">
                <a:highlight>
                  <a:srgbClr val="FFFF00"/>
                </a:highlight>
              </a:rPr>
              <a:t> Oct</a:t>
            </a:r>
          </a:p>
          <a:p>
            <a:pPr marL="228600" indent="-228600">
              <a:lnSpc>
                <a:spcPct val="90000"/>
              </a:lnSpc>
              <a:spcAft>
                <a:spcPts val="600"/>
              </a:spcAft>
              <a:buFont typeface="Arial" panose="020B0604020202020204" pitchFamily="34" charset="0"/>
              <a:buChar char="•"/>
            </a:pPr>
            <a:r>
              <a:rPr lang="en-US" sz="1200" b="1" dirty="0">
                <a:highlight>
                  <a:srgbClr val="FFFF00"/>
                </a:highlight>
              </a:rPr>
              <a:t>Adrienne Evans – Unit 67 – 19</a:t>
            </a:r>
            <a:r>
              <a:rPr lang="en-US" sz="1200" b="1" baseline="30000" dirty="0">
                <a:highlight>
                  <a:srgbClr val="FFFF00"/>
                </a:highlight>
              </a:rPr>
              <a:t>th</a:t>
            </a:r>
            <a:r>
              <a:rPr lang="en-US" sz="1200" b="1" dirty="0">
                <a:highlight>
                  <a:srgbClr val="FFFF00"/>
                </a:highlight>
              </a:rPr>
              <a:t> Oct</a:t>
            </a:r>
          </a:p>
          <a:p>
            <a:pPr marL="228600" indent="-228600">
              <a:lnSpc>
                <a:spcPct val="90000"/>
              </a:lnSpc>
              <a:spcAft>
                <a:spcPts val="600"/>
              </a:spcAft>
              <a:buFont typeface="Arial" panose="020B0604020202020204" pitchFamily="34" charset="0"/>
              <a:buChar char="•"/>
            </a:pPr>
            <a:r>
              <a:rPr lang="en-US" sz="1200" b="1" dirty="0">
                <a:highlight>
                  <a:srgbClr val="FFFF00"/>
                </a:highlight>
              </a:rPr>
              <a:t>Reg Cole – Unit 79 – 20</a:t>
            </a:r>
            <a:r>
              <a:rPr lang="en-US" sz="1200" b="1" baseline="30000" dirty="0">
                <a:highlight>
                  <a:srgbClr val="FFFF00"/>
                </a:highlight>
              </a:rPr>
              <a:t>th</a:t>
            </a:r>
            <a:r>
              <a:rPr lang="en-US" sz="1200" b="1" dirty="0">
                <a:highlight>
                  <a:srgbClr val="FFFF00"/>
                </a:highlight>
              </a:rPr>
              <a:t> Oct</a:t>
            </a:r>
          </a:p>
          <a:p>
            <a:pPr marL="228600" indent="-228600">
              <a:lnSpc>
                <a:spcPct val="90000"/>
              </a:lnSpc>
              <a:spcAft>
                <a:spcPts val="600"/>
              </a:spcAft>
              <a:buFont typeface="Arial" panose="020B0604020202020204" pitchFamily="34" charset="0"/>
              <a:buChar char="•"/>
            </a:pPr>
            <a:r>
              <a:rPr lang="en-US" sz="1200" b="1" dirty="0">
                <a:highlight>
                  <a:srgbClr val="FFFF00"/>
                </a:highlight>
              </a:rPr>
              <a:t>Geoff Johns – Unit 42 – 21</a:t>
            </a:r>
            <a:r>
              <a:rPr lang="en-US" sz="1200" b="1" baseline="30000" dirty="0">
                <a:highlight>
                  <a:srgbClr val="FFFF00"/>
                </a:highlight>
              </a:rPr>
              <a:t>st</a:t>
            </a:r>
            <a:r>
              <a:rPr lang="en-US" sz="1200" b="1" dirty="0">
                <a:highlight>
                  <a:srgbClr val="FFFF00"/>
                </a:highlight>
              </a:rPr>
              <a:t> Oct</a:t>
            </a:r>
          </a:p>
          <a:p>
            <a:pPr marL="228600" indent="-228600">
              <a:lnSpc>
                <a:spcPct val="90000"/>
              </a:lnSpc>
              <a:spcAft>
                <a:spcPts val="600"/>
              </a:spcAft>
              <a:buFont typeface="Arial" panose="020B0604020202020204" pitchFamily="34" charset="0"/>
              <a:buChar char="•"/>
            </a:pPr>
            <a:r>
              <a:rPr lang="en-US" sz="1200" b="1" dirty="0">
                <a:highlight>
                  <a:srgbClr val="FFFF00"/>
                </a:highlight>
              </a:rPr>
              <a:t>June Griffiths = Unit 43 – 28</a:t>
            </a:r>
            <a:r>
              <a:rPr lang="en-US" sz="1200" b="1" baseline="30000" dirty="0">
                <a:highlight>
                  <a:srgbClr val="FFFF00"/>
                </a:highlight>
              </a:rPr>
              <a:t>th</a:t>
            </a:r>
            <a:r>
              <a:rPr lang="en-US" sz="1200" b="1" dirty="0">
                <a:highlight>
                  <a:srgbClr val="FFFF00"/>
                </a:highlight>
              </a:rPr>
              <a:t> Oct	</a:t>
            </a:r>
          </a:p>
          <a:p>
            <a:pPr indent="-228600">
              <a:lnSpc>
                <a:spcPct val="90000"/>
              </a:lnSpc>
              <a:spcAft>
                <a:spcPts val="600"/>
              </a:spcAft>
              <a:buFont typeface="Arial" panose="020B0604020202020204" pitchFamily="34" charset="0"/>
              <a:buChar char="•"/>
            </a:pPr>
            <a:endParaRPr lang="en-US" sz="1100" b="1" dirty="0">
              <a:highlight>
                <a:srgbClr val="FFFF00"/>
              </a:highlight>
            </a:endParaRPr>
          </a:p>
          <a:p>
            <a:pPr indent="-228600">
              <a:lnSpc>
                <a:spcPct val="90000"/>
              </a:lnSpc>
              <a:spcAft>
                <a:spcPts val="600"/>
              </a:spcAft>
              <a:buFont typeface="Arial" panose="020B0604020202020204" pitchFamily="34" charset="0"/>
              <a:buChar char="•"/>
            </a:pPr>
            <a:endParaRPr lang="en-US" sz="1100" b="1" dirty="0">
              <a:highlight>
                <a:srgbClr val="FFFF00"/>
              </a:highlight>
            </a:endParaRPr>
          </a:p>
          <a:p>
            <a:pPr indent="-228600">
              <a:lnSpc>
                <a:spcPct val="90000"/>
              </a:lnSpc>
              <a:spcAft>
                <a:spcPts val="600"/>
              </a:spcAft>
              <a:buFont typeface="Arial" panose="020B0604020202020204" pitchFamily="34" charset="0"/>
              <a:buChar char="•"/>
            </a:pPr>
            <a:endParaRPr lang="en-US" sz="1100" b="1" dirty="0"/>
          </a:p>
        </p:txBody>
      </p:sp>
      <p:pic>
        <p:nvPicPr>
          <p:cNvPr id="8" name="Picture 7" descr="A group of balloons in the sky&#10;&#10;Description automatically generated">
            <a:extLst>
              <a:ext uri="{FF2B5EF4-FFF2-40B4-BE49-F238E27FC236}">
                <a16:creationId xmlns:a16="http://schemas.microsoft.com/office/drawing/2014/main" id="{3EF39EE1-9B54-BB90-613E-FD5822F2C0E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346" r="18427"/>
          <a:stretch/>
        </p:blipFill>
        <p:spPr>
          <a:xfrm>
            <a:off x="5481931" y="741391"/>
            <a:ext cx="5728994" cy="5384528"/>
          </a:xfrm>
          <a:prstGeom prst="rect">
            <a:avLst/>
          </a:prstGeom>
        </p:spPr>
      </p:pic>
      <p:grpSp>
        <p:nvGrpSpPr>
          <p:cNvPr id="20" name="Group 19">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21" name="Rectangle 20">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1076573"/>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CE0A68D-28EF-49D9-B84B-5DAB38714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1AAD87-808F-C1C3-0AD9-842F9C244F55}"/>
              </a:ext>
            </a:extLst>
          </p:cNvPr>
          <p:cNvSpPr>
            <a:spLocks noGrp="1"/>
          </p:cNvSpPr>
          <p:nvPr>
            <p:ph type="title"/>
          </p:nvPr>
        </p:nvSpPr>
        <p:spPr>
          <a:xfrm>
            <a:off x="269507" y="4465674"/>
            <a:ext cx="6776186" cy="1663995"/>
          </a:xfrm>
        </p:spPr>
        <p:txBody>
          <a:bodyPr anchor="t">
            <a:noAutofit/>
          </a:bodyPr>
          <a:lstStyle/>
          <a:p>
            <a:pPr algn="ctr"/>
            <a:r>
              <a:rPr lang="en-AU" dirty="0">
                <a:solidFill>
                  <a:schemeClr val="tx1">
                    <a:lumMod val="65000"/>
                    <a:lumOff val="35000"/>
                  </a:schemeClr>
                </a:solidFill>
                <a:highlight>
                  <a:srgbClr val="00FF00"/>
                </a:highlight>
              </a:rPr>
              <a:t>Croquet – Tues Afternoon at 3.00 pm and Sunday 9.30 am</a:t>
            </a:r>
          </a:p>
        </p:txBody>
      </p:sp>
      <p:pic>
        <p:nvPicPr>
          <p:cNvPr id="5" name="Content Placeholder 4" descr="A croquet ball and mallet on grass&#10;&#10;Description automatically generated">
            <a:extLst>
              <a:ext uri="{FF2B5EF4-FFF2-40B4-BE49-F238E27FC236}">
                <a16:creationId xmlns:a16="http://schemas.microsoft.com/office/drawing/2014/main" id="{D395616D-D7E4-50AF-50E7-76A6F496DAC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69" r="1" b="1"/>
          <a:stretch/>
        </p:blipFill>
        <p:spPr>
          <a:xfrm>
            <a:off x="1320209" y="926131"/>
            <a:ext cx="4775791" cy="3219906"/>
          </a:xfrm>
          <a:prstGeom prst="rect">
            <a:avLst/>
          </a:prstGeom>
        </p:spPr>
      </p:pic>
      <p:sp>
        <p:nvSpPr>
          <p:cNvPr id="23" name="Rectangle 22">
            <a:extLst>
              <a:ext uri="{FF2B5EF4-FFF2-40B4-BE49-F238E27FC236}">
                <a16:creationId xmlns:a16="http://schemas.microsoft.com/office/drawing/2014/main" id="{1FA0C3DC-24DE-44E3-9D41-CAA5F3B20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16208" y="0"/>
            <a:ext cx="4775791"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44119F34-DC5A-B215-231B-1009F1652451}"/>
              </a:ext>
            </a:extLst>
          </p:cNvPr>
          <p:cNvSpPr>
            <a:spLocks noGrp="1"/>
          </p:cNvSpPr>
          <p:nvPr>
            <p:ph idx="1"/>
          </p:nvPr>
        </p:nvSpPr>
        <p:spPr>
          <a:xfrm>
            <a:off x="8155172" y="388306"/>
            <a:ext cx="3131288" cy="6195373"/>
          </a:xfrm>
        </p:spPr>
        <p:txBody>
          <a:bodyPr anchor="ctr">
            <a:normAutofit fontScale="62500" lnSpcReduction="20000"/>
          </a:bodyPr>
          <a:lstStyle/>
          <a:p>
            <a:r>
              <a:rPr lang="en-US" sz="3600" b="1" dirty="0">
                <a:solidFill>
                  <a:srgbClr val="595959"/>
                </a:solidFill>
                <a:latin typeface="Arial Black" panose="020B0A04020102020204" pitchFamily="34" charset="0"/>
              </a:rPr>
              <a:t>Croquet on Tuesday at 3.00 pm.  Also often a casual game on a Sunday morning 9.30 am</a:t>
            </a:r>
          </a:p>
          <a:p>
            <a:endParaRPr lang="en-US" sz="3600" b="1" dirty="0">
              <a:solidFill>
                <a:srgbClr val="595959"/>
              </a:solidFill>
              <a:latin typeface="Arial Black" panose="020B0A04020102020204" pitchFamily="34" charset="0"/>
            </a:endParaRPr>
          </a:p>
          <a:p>
            <a:r>
              <a:rPr lang="en-US" sz="3600" b="1" dirty="0">
                <a:solidFill>
                  <a:srgbClr val="595959"/>
                </a:solidFill>
                <a:latin typeface="Arial Black" panose="020B0A04020102020204" pitchFamily="34" charset="0"/>
              </a:rPr>
              <a:t>Beginners and advanced welcome.</a:t>
            </a:r>
          </a:p>
          <a:p>
            <a:endParaRPr lang="en-US" sz="3600" b="1" dirty="0">
              <a:solidFill>
                <a:srgbClr val="595959"/>
              </a:solidFill>
              <a:latin typeface="Arial Black" panose="020B0A04020102020204" pitchFamily="34" charset="0"/>
            </a:endParaRPr>
          </a:p>
          <a:p>
            <a:r>
              <a:rPr lang="en-US" sz="3600" b="1" dirty="0">
                <a:solidFill>
                  <a:srgbClr val="595959"/>
                </a:solidFill>
                <a:latin typeface="Arial Black" panose="020B0A04020102020204" pitchFamily="34" charset="0"/>
              </a:rPr>
              <a:t>Join B2 (Barry) on the lawn next to the swimming pool – Tuesdays for coaching.   Or start a game yourself anytime.   </a:t>
            </a:r>
          </a:p>
        </p:txBody>
      </p:sp>
    </p:spTree>
    <p:extLst>
      <p:ext uri="{BB962C8B-B14F-4D97-AF65-F5344CB8AC3E}">
        <p14:creationId xmlns:p14="http://schemas.microsoft.com/office/powerpoint/2010/main" val="19504715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5B603-A556-573B-EC81-7A7DE71D239A}"/>
              </a:ext>
            </a:extLst>
          </p:cNvPr>
          <p:cNvSpPr>
            <a:spLocks noGrp="1"/>
          </p:cNvSpPr>
          <p:nvPr>
            <p:ph type="title"/>
          </p:nvPr>
        </p:nvSpPr>
        <p:spPr>
          <a:xfrm>
            <a:off x="886327" y="817512"/>
            <a:ext cx="4734827" cy="1325563"/>
          </a:xfrm>
        </p:spPr>
        <p:txBody>
          <a:bodyPr/>
          <a:lstStyle/>
          <a:p>
            <a:pPr algn="ctr"/>
            <a:r>
              <a:rPr lang="en-AU" dirty="0">
                <a:highlight>
                  <a:srgbClr val="FFFF00"/>
                </a:highlight>
              </a:rPr>
              <a:t>Clubhouse Protocol</a:t>
            </a:r>
          </a:p>
        </p:txBody>
      </p:sp>
      <p:sp>
        <p:nvSpPr>
          <p:cNvPr id="3" name="Content Placeholder 2">
            <a:extLst>
              <a:ext uri="{FF2B5EF4-FFF2-40B4-BE49-F238E27FC236}">
                <a16:creationId xmlns:a16="http://schemas.microsoft.com/office/drawing/2014/main" id="{3C417FF2-C5F4-9FD8-9CBE-0B82AA0006B4}"/>
              </a:ext>
            </a:extLst>
          </p:cNvPr>
          <p:cNvSpPr>
            <a:spLocks noGrp="1"/>
          </p:cNvSpPr>
          <p:nvPr>
            <p:ph idx="1"/>
          </p:nvPr>
        </p:nvSpPr>
        <p:spPr>
          <a:xfrm>
            <a:off x="760396" y="2723949"/>
            <a:ext cx="10593404" cy="3453014"/>
          </a:xfrm>
          <a:solidFill>
            <a:schemeClr val="accent4">
              <a:lumMod val="60000"/>
              <a:lumOff val="40000"/>
            </a:schemeClr>
          </a:solidFill>
        </p:spPr>
        <p:txBody>
          <a:bodyPr>
            <a:normAutofit fontScale="92500" lnSpcReduction="10000"/>
          </a:bodyPr>
          <a:lstStyle/>
          <a:p>
            <a:r>
              <a:rPr lang="en-AU" dirty="0"/>
              <a:t>The clubhouse is for the use of everyone.</a:t>
            </a:r>
          </a:p>
          <a:p>
            <a:r>
              <a:rPr lang="en-AU" dirty="0"/>
              <a:t>Please be respectful and leave things as you find them.  </a:t>
            </a:r>
          </a:p>
          <a:p>
            <a:r>
              <a:rPr lang="en-AU" dirty="0"/>
              <a:t>All dishes should be washed, put away, or rinsed and placed in the dishwasher.</a:t>
            </a:r>
          </a:p>
          <a:p>
            <a:r>
              <a:rPr lang="en-AU" dirty="0"/>
              <a:t>Dispose of food in the sink incinerator, not the kitchen bins.</a:t>
            </a:r>
          </a:p>
          <a:p>
            <a:r>
              <a:rPr lang="en-AU" dirty="0"/>
              <a:t>Make yourself familiar with where things go and how they work.</a:t>
            </a:r>
          </a:p>
          <a:p>
            <a:r>
              <a:rPr lang="en-AU" dirty="0"/>
              <a:t>Biscuits, tea, and coffee are available to residents when participating in activities within the clubhouse.  Please replace lids on biscuits etc.</a:t>
            </a:r>
          </a:p>
        </p:txBody>
      </p:sp>
      <p:pic>
        <p:nvPicPr>
          <p:cNvPr id="5" name="Picture 4" descr="A pool with a house behind it">
            <a:extLst>
              <a:ext uri="{FF2B5EF4-FFF2-40B4-BE49-F238E27FC236}">
                <a16:creationId xmlns:a16="http://schemas.microsoft.com/office/drawing/2014/main" id="{983598CD-A90B-626E-91F2-759A1C6003B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99746" y="-42746"/>
            <a:ext cx="5508058" cy="2610853"/>
          </a:xfrm>
          <a:prstGeom prst="rect">
            <a:avLst/>
          </a:prstGeom>
        </p:spPr>
      </p:pic>
    </p:spTree>
    <p:extLst>
      <p:ext uri="{BB962C8B-B14F-4D97-AF65-F5344CB8AC3E}">
        <p14:creationId xmlns:p14="http://schemas.microsoft.com/office/powerpoint/2010/main" val="2296513666"/>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4B7E8D-2A27-FAE3-EFF8-9C6000BE6314}"/>
              </a:ext>
            </a:extLst>
          </p:cNvPr>
          <p:cNvSpPr>
            <a:spLocks noGrp="1"/>
          </p:cNvSpPr>
          <p:nvPr>
            <p:ph type="title"/>
          </p:nvPr>
        </p:nvSpPr>
        <p:spPr>
          <a:xfrm>
            <a:off x="890338" y="640080"/>
            <a:ext cx="3734014" cy="3566160"/>
          </a:xfrm>
        </p:spPr>
        <p:txBody>
          <a:bodyPr vert="horz" lIns="91440" tIns="45720" rIns="91440" bIns="45720" rtlCol="0" anchor="b">
            <a:normAutofit/>
          </a:bodyPr>
          <a:lstStyle/>
          <a:p>
            <a:pPr algn="ctr"/>
            <a:r>
              <a:rPr lang="en-US" sz="4200" b="1" dirty="0">
                <a:highlight>
                  <a:srgbClr val="B1E8FF"/>
                </a:highlight>
              </a:rPr>
              <a:t>Poets Corner – Tin Can Bay Library</a:t>
            </a:r>
            <a:br>
              <a:rPr lang="en-US" sz="4200" b="1" dirty="0">
                <a:highlight>
                  <a:srgbClr val="B1E8FF"/>
                </a:highlight>
              </a:rPr>
            </a:br>
            <a:r>
              <a:rPr lang="en-US" sz="4200" b="1" dirty="0">
                <a:highlight>
                  <a:srgbClr val="B1E8FF"/>
                </a:highlight>
              </a:rPr>
              <a:t>9.30 – 10.30 Second Saturday every month</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ircular green and gold logo&#10;&#10;AI-generated content may be incorrect.">
            <a:extLst>
              <a:ext uri="{FF2B5EF4-FFF2-40B4-BE49-F238E27FC236}">
                <a16:creationId xmlns:a16="http://schemas.microsoft.com/office/drawing/2014/main" id="{80A0AC36-EB7D-EC80-F64E-05BBCA2B57E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729451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D88C-05D4-158F-FE88-C2ED478CC75B}"/>
              </a:ext>
            </a:extLst>
          </p:cNvPr>
          <p:cNvSpPr>
            <a:spLocks noGrp="1"/>
          </p:cNvSpPr>
          <p:nvPr>
            <p:ph type="title"/>
          </p:nvPr>
        </p:nvSpPr>
        <p:spPr>
          <a:xfrm>
            <a:off x="358220" y="480767"/>
            <a:ext cx="11474660" cy="1442301"/>
          </a:xfrm>
        </p:spPr>
        <p:txBody>
          <a:bodyPr>
            <a:noAutofit/>
          </a:bodyPr>
          <a:lstStyle/>
          <a:p>
            <a:pPr algn="ctr"/>
            <a:r>
              <a:rPr lang="en-AU" sz="3600" dirty="0">
                <a:highlight>
                  <a:srgbClr val="00FFFF"/>
                </a:highlight>
              </a:rPr>
              <a:t>Aqua Aerobics – with Travis in Heated Pool</a:t>
            </a:r>
            <a:br>
              <a:rPr lang="en-AU" sz="3600" dirty="0">
                <a:highlight>
                  <a:srgbClr val="00FFFF"/>
                </a:highlight>
              </a:rPr>
            </a:br>
            <a:r>
              <a:rPr lang="en-AU" sz="3600" dirty="0">
                <a:highlight>
                  <a:srgbClr val="00FFFF"/>
                </a:highlight>
              </a:rPr>
              <a:t>Free for Residents - Keep checking computer slide show as times may have recently changed.</a:t>
            </a:r>
            <a:br>
              <a:rPr lang="en-AU" sz="3600" dirty="0">
                <a:highlight>
                  <a:srgbClr val="00FFFF"/>
                </a:highlight>
              </a:rPr>
            </a:br>
            <a:endParaRPr lang="en-AU" sz="3600" dirty="0">
              <a:highlight>
                <a:srgbClr val="00FFFF"/>
              </a:highlight>
            </a:endParaRPr>
          </a:p>
        </p:txBody>
      </p:sp>
      <p:pic>
        <p:nvPicPr>
          <p:cNvPr id="6" name="Content Placeholder 5" descr="A group of people in a pool&#10;&#10;Description automatically generated">
            <a:extLst>
              <a:ext uri="{FF2B5EF4-FFF2-40B4-BE49-F238E27FC236}">
                <a16:creationId xmlns:a16="http://schemas.microsoft.com/office/drawing/2014/main" id="{E8CF6B20-C5E0-BE2E-096C-5D7E82B8B056}"/>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9554" y="2198306"/>
            <a:ext cx="5108504" cy="3831378"/>
          </a:xfrm>
        </p:spPr>
      </p:pic>
      <p:sp>
        <p:nvSpPr>
          <p:cNvPr id="4" name="Content Placeholder 3">
            <a:extLst>
              <a:ext uri="{FF2B5EF4-FFF2-40B4-BE49-F238E27FC236}">
                <a16:creationId xmlns:a16="http://schemas.microsoft.com/office/drawing/2014/main" id="{0EBC17B7-0D77-37AE-A512-D60F25E6CB5C}"/>
              </a:ext>
            </a:extLst>
          </p:cNvPr>
          <p:cNvSpPr>
            <a:spLocks noGrp="1"/>
          </p:cNvSpPr>
          <p:nvPr>
            <p:ph sz="half" idx="2"/>
          </p:nvPr>
        </p:nvSpPr>
        <p:spPr>
          <a:xfrm>
            <a:off x="6172200" y="1825625"/>
            <a:ext cx="5181600" cy="4667250"/>
          </a:xfrm>
        </p:spPr>
        <p:txBody>
          <a:bodyPr>
            <a:normAutofit/>
          </a:bodyPr>
          <a:lstStyle/>
          <a:p>
            <a:pPr marL="0" indent="0" algn="ctr">
              <a:buNone/>
            </a:pPr>
            <a:r>
              <a:rPr lang="en-AU" b="1" dirty="0"/>
              <a:t>Now 3 classes per week at CWRV</a:t>
            </a:r>
          </a:p>
          <a:p>
            <a:pPr marL="0" indent="0" algn="ctr">
              <a:buNone/>
            </a:pPr>
            <a:endParaRPr lang="en-AU" sz="3600" b="1" dirty="0"/>
          </a:p>
        </p:txBody>
      </p:sp>
      <p:sp>
        <p:nvSpPr>
          <p:cNvPr id="8" name="TextBox 7">
            <a:extLst>
              <a:ext uri="{FF2B5EF4-FFF2-40B4-BE49-F238E27FC236}">
                <a16:creationId xmlns:a16="http://schemas.microsoft.com/office/drawing/2014/main" id="{32C144FF-5657-62A3-827C-2B3D6B138D2B}"/>
              </a:ext>
            </a:extLst>
          </p:cNvPr>
          <p:cNvSpPr txBox="1"/>
          <p:nvPr/>
        </p:nvSpPr>
        <p:spPr>
          <a:xfrm>
            <a:off x="6319602" y="2481867"/>
            <a:ext cx="5418339" cy="4216539"/>
          </a:xfrm>
          <a:prstGeom prst="rect">
            <a:avLst/>
          </a:prstGeom>
          <a:noFill/>
        </p:spPr>
        <p:txBody>
          <a:bodyPr wrap="square" rtlCol="0">
            <a:spAutoFit/>
          </a:bodyPr>
          <a:lstStyle/>
          <a:p>
            <a:pPr marL="342900" indent="-342900">
              <a:buFont typeface="+mj-lt"/>
              <a:buAutoNum type="arabicPeriod"/>
            </a:pPr>
            <a:r>
              <a:rPr lang="en-AU" sz="3600" b="1" dirty="0"/>
              <a:t>Tuesday - 4.15 pm</a:t>
            </a:r>
          </a:p>
          <a:p>
            <a:pPr marL="342900" indent="-342900">
              <a:buFont typeface="+mj-lt"/>
              <a:buAutoNum type="arabicPeriod"/>
            </a:pPr>
            <a:r>
              <a:rPr lang="en-AU" sz="3600" b="1" dirty="0"/>
              <a:t>Tuesday - 5.15 pm</a:t>
            </a:r>
          </a:p>
          <a:p>
            <a:pPr marL="342900" indent="-342900">
              <a:buFont typeface="+mj-lt"/>
              <a:buAutoNum type="arabicPeriod"/>
            </a:pPr>
            <a:r>
              <a:rPr lang="en-AU" sz="3600" b="1" dirty="0"/>
              <a:t>Thursday – 8.00 am</a:t>
            </a:r>
          </a:p>
          <a:p>
            <a:r>
              <a:rPr lang="en-AU" sz="3200" b="1" dirty="0"/>
              <a:t>Excepting Public Holidays</a:t>
            </a:r>
          </a:p>
          <a:p>
            <a:r>
              <a:rPr lang="en-AU" sz="3200" b="1" dirty="0"/>
              <a:t>Other classes are also available at the Public Pool.  Ask Travis as these require to pay to get into pool</a:t>
            </a:r>
          </a:p>
        </p:txBody>
      </p:sp>
    </p:spTree>
    <p:extLst>
      <p:ext uri="{BB962C8B-B14F-4D97-AF65-F5344CB8AC3E}">
        <p14:creationId xmlns:p14="http://schemas.microsoft.com/office/powerpoint/2010/main" val="2666663279"/>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D72A0-08AA-CAED-11BB-EDEE903EE9AE}"/>
              </a:ext>
            </a:extLst>
          </p:cNvPr>
          <p:cNvSpPr>
            <a:spLocks noGrp="1"/>
          </p:cNvSpPr>
          <p:nvPr>
            <p:ph type="title"/>
          </p:nvPr>
        </p:nvSpPr>
        <p:spPr>
          <a:xfrm>
            <a:off x="838201" y="365125"/>
            <a:ext cx="4484570" cy="1938076"/>
          </a:xfrm>
        </p:spPr>
        <p:txBody>
          <a:bodyPr>
            <a:normAutofit/>
          </a:bodyPr>
          <a:lstStyle/>
          <a:p>
            <a:r>
              <a:rPr lang="en-AU" dirty="0">
                <a:highlight>
                  <a:srgbClr val="00FF00"/>
                </a:highlight>
              </a:rPr>
              <a:t>Indoor Bowls – Monday 10.00 am</a:t>
            </a:r>
          </a:p>
        </p:txBody>
      </p:sp>
      <p:sp>
        <p:nvSpPr>
          <p:cNvPr id="3" name="Content Placeholder 2">
            <a:extLst>
              <a:ext uri="{FF2B5EF4-FFF2-40B4-BE49-F238E27FC236}">
                <a16:creationId xmlns:a16="http://schemas.microsoft.com/office/drawing/2014/main" id="{4DB5108F-D4AC-91A5-20C7-5F6BBE28AEF2}"/>
              </a:ext>
            </a:extLst>
          </p:cNvPr>
          <p:cNvSpPr>
            <a:spLocks noGrp="1"/>
          </p:cNvSpPr>
          <p:nvPr>
            <p:ph idx="1"/>
          </p:nvPr>
        </p:nvSpPr>
        <p:spPr>
          <a:xfrm>
            <a:off x="838201" y="2482589"/>
            <a:ext cx="3816096" cy="3694373"/>
          </a:xfrm>
        </p:spPr>
        <p:txBody>
          <a:bodyPr>
            <a:normAutofit fontScale="92500" lnSpcReduction="10000"/>
          </a:bodyPr>
          <a:lstStyle/>
          <a:p>
            <a:pPr marL="0" indent="0">
              <a:buNone/>
            </a:pPr>
            <a:r>
              <a:rPr lang="en-AU" sz="2000" dirty="0"/>
              <a:t>The mat and bowls are laid out in the clubhouse for regular use.  This has become a favourite weekly event and could be bi-weekly if required.  The Indoor Bowls game can also be a good alternative to Bocce or Croquet if raining.</a:t>
            </a:r>
          </a:p>
          <a:p>
            <a:pPr marL="0" indent="0">
              <a:buNone/>
            </a:pPr>
            <a:r>
              <a:rPr lang="en-AU" sz="2000" dirty="0"/>
              <a:t>New proper lawn bowls have been received and are ready for play.</a:t>
            </a:r>
          </a:p>
          <a:p>
            <a:pPr marL="0" indent="0">
              <a:buNone/>
            </a:pPr>
            <a:r>
              <a:rPr lang="en-AU" sz="2000" dirty="0"/>
              <a:t>If interested please contact our keen indoor bowls player - Reg - Unit 79  PH:  0415 556 936 or drop in to see him.</a:t>
            </a:r>
          </a:p>
        </p:txBody>
      </p:sp>
      <p:pic>
        <p:nvPicPr>
          <p:cNvPr id="7" name="Picture 6" descr="A group of balls on grass">
            <a:extLst>
              <a:ext uri="{FF2B5EF4-FFF2-40B4-BE49-F238E27FC236}">
                <a16:creationId xmlns:a16="http://schemas.microsoft.com/office/drawing/2014/main" id="{4BFEB4A2-CBCC-D420-4E57-A86B8290BF1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052" r="-1" b="18286"/>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6" name="Picture 5" descr="A group of people sitting in a room&#10;&#10;Description automatically generated">
            <a:extLst>
              <a:ext uri="{FF2B5EF4-FFF2-40B4-BE49-F238E27FC236}">
                <a16:creationId xmlns:a16="http://schemas.microsoft.com/office/drawing/2014/main" id="{DBCC6F61-F451-26DA-E12A-5B27E9F81C4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3214" b="32274"/>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162275677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00ACFA-27A3-0A45-619F-E7164C45D496}"/>
              </a:ext>
            </a:extLst>
          </p:cNvPr>
          <p:cNvSpPr>
            <a:spLocks noGrp="1"/>
          </p:cNvSpPr>
          <p:nvPr>
            <p:ph type="title"/>
          </p:nvPr>
        </p:nvSpPr>
        <p:spPr>
          <a:xfrm>
            <a:off x="640080" y="325369"/>
            <a:ext cx="4368602" cy="1956841"/>
          </a:xfrm>
        </p:spPr>
        <p:txBody>
          <a:bodyPr anchor="b">
            <a:normAutofit/>
          </a:bodyPr>
          <a:lstStyle/>
          <a:p>
            <a:r>
              <a:rPr lang="en-AU" sz="5400"/>
              <a:t>Jig Saws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F034C77-9E2F-B517-D693-9F014BA7FF7D}"/>
              </a:ext>
            </a:extLst>
          </p:cNvPr>
          <p:cNvSpPr>
            <a:spLocks noGrp="1"/>
          </p:cNvSpPr>
          <p:nvPr>
            <p:ph idx="1"/>
          </p:nvPr>
        </p:nvSpPr>
        <p:spPr>
          <a:xfrm>
            <a:off x="640080" y="2872899"/>
            <a:ext cx="4243589" cy="2010751"/>
          </a:xfrm>
        </p:spPr>
        <p:txBody>
          <a:bodyPr>
            <a:normAutofit fontScale="92500"/>
          </a:bodyPr>
          <a:lstStyle/>
          <a:p>
            <a:r>
              <a:rPr lang="en-US" sz="2200" dirty="0"/>
              <a:t>Jigsaws are available on the library shelves for anyone to use.  </a:t>
            </a:r>
          </a:p>
          <a:p>
            <a:r>
              <a:rPr lang="en-US" sz="2200" dirty="0"/>
              <a:t>There is a permanent jigsaw in the club house (near the kitchen) for everyone to complete.  This can be changed to another once completed. </a:t>
            </a:r>
          </a:p>
        </p:txBody>
      </p:sp>
      <p:pic>
        <p:nvPicPr>
          <p:cNvPr id="5" name="Content Placeholder 4" descr="A puzzle pieces on a table&#10;&#10;Description automatically generated">
            <a:extLst>
              <a:ext uri="{FF2B5EF4-FFF2-40B4-BE49-F238E27FC236}">
                <a16:creationId xmlns:a16="http://schemas.microsoft.com/office/drawing/2014/main" id="{6448EC30-7E8F-EE9D-2D9C-AA0D96E915D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317" r="2173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33678307"/>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78BA8-68AA-A3DE-F604-C909F53C78E2}"/>
              </a:ext>
            </a:extLst>
          </p:cNvPr>
          <p:cNvSpPr>
            <a:spLocks noGrp="1"/>
          </p:cNvSpPr>
          <p:nvPr>
            <p:ph type="title"/>
          </p:nvPr>
        </p:nvSpPr>
        <p:spPr>
          <a:xfrm>
            <a:off x="500106" y="495071"/>
            <a:ext cx="10853694" cy="1460500"/>
          </a:xfrm>
        </p:spPr>
        <p:txBody>
          <a:bodyPr>
            <a:normAutofit fontScale="90000"/>
          </a:bodyPr>
          <a:lstStyle/>
          <a:p>
            <a:r>
              <a:rPr lang="en-AU" dirty="0">
                <a:highlight>
                  <a:srgbClr val="FFFF00"/>
                </a:highlight>
              </a:rPr>
              <a:t>Rainbow Beach Sports Club – Courtesy Bus</a:t>
            </a:r>
            <a:br>
              <a:rPr lang="en-AU" dirty="0">
                <a:highlight>
                  <a:srgbClr val="FFFF00"/>
                </a:highlight>
              </a:rPr>
            </a:br>
            <a:r>
              <a:rPr lang="en-AU" dirty="0">
                <a:highlight>
                  <a:srgbClr val="FFFF00"/>
                </a:highlight>
              </a:rPr>
              <a:t>Free Pick up and return by arrangement </a:t>
            </a:r>
            <a:br>
              <a:rPr lang="en-AU" dirty="0">
                <a:highlight>
                  <a:srgbClr val="FFFF00"/>
                </a:highlight>
              </a:rPr>
            </a:br>
            <a:r>
              <a:rPr lang="en-AU" dirty="0">
                <a:highlight>
                  <a:srgbClr val="FFFF00"/>
                </a:highlight>
              </a:rPr>
              <a:t>Ph 5486 3191 – available for visits, meals</a:t>
            </a:r>
          </a:p>
        </p:txBody>
      </p:sp>
      <p:sp>
        <p:nvSpPr>
          <p:cNvPr id="3" name="Content Placeholder 2">
            <a:extLst>
              <a:ext uri="{FF2B5EF4-FFF2-40B4-BE49-F238E27FC236}">
                <a16:creationId xmlns:a16="http://schemas.microsoft.com/office/drawing/2014/main" id="{86B50E69-B8B1-E447-496B-E9945DC53CAD}"/>
              </a:ext>
            </a:extLst>
          </p:cNvPr>
          <p:cNvSpPr>
            <a:spLocks noGrp="1"/>
          </p:cNvSpPr>
          <p:nvPr>
            <p:ph idx="1"/>
          </p:nvPr>
        </p:nvSpPr>
        <p:spPr>
          <a:xfrm>
            <a:off x="838200" y="2172832"/>
            <a:ext cx="10415257" cy="2616452"/>
          </a:xfrm>
        </p:spPr>
        <p:txBody>
          <a:bodyPr>
            <a:normAutofit fontScale="92500" lnSpcReduction="20000"/>
          </a:bodyPr>
          <a:lstStyle/>
          <a:p>
            <a:pPr marL="0" indent="0">
              <a:buNone/>
            </a:pPr>
            <a:endParaRPr lang="en-AU" dirty="0">
              <a:highlight>
                <a:srgbClr val="FFFF00"/>
              </a:highlight>
            </a:endParaRPr>
          </a:p>
          <a:p>
            <a:pPr marL="0" indent="0">
              <a:buNone/>
            </a:pPr>
            <a:r>
              <a:rPr lang="en-AU" dirty="0">
                <a:highlight>
                  <a:srgbClr val="FFFF00"/>
                </a:highlight>
              </a:rPr>
              <a:t>ALSO</a:t>
            </a:r>
          </a:p>
          <a:p>
            <a:r>
              <a:rPr lang="en-AU" dirty="0"/>
              <a:t>Regular Bingo Bus – Every 2</a:t>
            </a:r>
            <a:r>
              <a:rPr lang="en-AU" baseline="30000" dirty="0"/>
              <a:t>nd</a:t>
            </a:r>
            <a:r>
              <a:rPr lang="en-AU" dirty="0"/>
              <a:t> *Tues* </a:t>
            </a:r>
          </a:p>
          <a:p>
            <a:r>
              <a:rPr lang="en-AU" dirty="0"/>
              <a:t>Leaves Tin Can Bay 8.30 am.   Beside IGA, Groper Street</a:t>
            </a:r>
          </a:p>
          <a:p>
            <a:r>
              <a:rPr lang="en-AU" dirty="0"/>
              <a:t>Eyes Down – 9.30 am</a:t>
            </a:r>
          </a:p>
          <a:p>
            <a:r>
              <a:rPr lang="en-AU" dirty="0"/>
              <a:t>Leaves Rainbow Beach Sports Club 1 hr after final “BINGO” </a:t>
            </a:r>
          </a:p>
          <a:p>
            <a:endParaRPr lang="en-AU" dirty="0"/>
          </a:p>
          <a:p>
            <a:endParaRPr lang="en-AU" dirty="0"/>
          </a:p>
        </p:txBody>
      </p:sp>
      <p:pic>
        <p:nvPicPr>
          <p:cNvPr id="5" name="Picture 4" descr="A rainbow with blue text&#10;&#10;Description automatically generated">
            <a:extLst>
              <a:ext uri="{FF2B5EF4-FFF2-40B4-BE49-F238E27FC236}">
                <a16:creationId xmlns:a16="http://schemas.microsoft.com/office/drawing/2014/main" id="{3478723D-BC8F-8B8B-AB8A-05F5BAE62DD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70738" y="293070"/>
            <a:ext cx="2094819" cy="1549924"/>
          </a:xfrm>
          <a:prstGeom prst="rect">
            <a:avLst/>
          </a:prstGeom>
        </p:spPr>
      </p:pic>
      <p:pic>
        <p:nvPicPr>
          <p:cNvPr id="7" name="Picture 6" descr="A colorful bingo balls and confetti&#10;&#10;Description automatically generated">
            <a:extLst>
              <a:ext uri="{FF2B5EF4-FFF2-40B4-BE49-F238E27FC236}">
                <a16:creationId xmlns:a16="http://schemas.microsoft.com/office/drawing/2014/main" id="{D2725E76-4170-8221-1A61-EB4171113D7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76631" y="4902430"/>
            <a:ext cx="1749400" cy="1741449"/>
          </a:xfrm>
          <a:prstGeom prst="rect">
            <a:avLst/>
          </a:prstGeom>
        </p:spPr>
      </p:pic>
      <p:pic>
        <p:nvPicPr>
          <p:cNvPr id="9" name="Picture 8" descr="A white van parked in a parking lot&#10;&#10;Description automatically generated">
            <a:extLst>
              <a:ext uri="{FF2B5EF4-FFF2-40B4-BE49-F238E27FC236}">
                <a16:creationId xmlns:a16="http://schemas.microsoft.com/office/drawing/2014/main" id="{4DCCA054-D439-BC56-896A-A1C4C49A883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045089" y="2172832"/>
            <a:ext cx="2094819" cy="1396819"/>
          </a:xfrm>
          <a:prstGeom prst="rect">
            <a:avLst/>
          </a:prstGeom>
        </p:spPr>
      </p:pic>
      <p:pic>
        <p:nvPicPr>
          <p:cNvPr id="19" name="Picture 18" descr="A poster with a chef holding a black board&#10;&#10;Description automatically generated">
            <a:extLst>
              <a:ext uri="{FF2B5EF4-FFF2-40B4-BE49-F238E27FC236}">
                <a16:creationId xmlns:a16="http://schemas.microsoft.com/office/drawing/2014/main" id="{5862A8ED-1586-29B8-8753-ACA691CA566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569403" y="4902430"/>
            <a:ext cx="3046193" cy="1714480"/>
          </a:xfrm>
          <a:prstGeom prst="rect">
            <a:avLst/>
          </a:prstGeom>
        </p:spPr>
      </p:pic>
    </p:spTree>
    <p:extLst>
      <p:ext uri="{BB962C8B-B14F-4D97-AF65-F5344CB8AC3E}">
        <p14:creationId xmlns:p14="http://schemas.microsoft.com/office/powerpoint/2010/main" val="1658898866"/>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ame board with dice and game pieces&#10;&#10;Description automatically generated">
            <a:extLst>
              <a:ext uri="{FF2B5EF4-FFF2-40B4-BE49-F238E27FC236}">
                <a16:creationId xmlns:a16="http://schemas.microsoft.com/office/drawing/2014/main" id="{A06397A5-C286-D84E-548D-A3C4A7EB00C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3099" b="12943"/>
          <a:stretch/>
        </p:blipFill>
        <p:spPr>
          <a:xfrm>
            <a:off x="4267201" y="10"/>
            <a:ext cx="7924800" cy="3383270"/>
          </a:xfrm>
          <a:prstGeom prst="rect">
            <a:avLst/>
          </a:prstGeom>
        </p:spPr>
      </p:pic>
      <p:pic>
        <p:nvPicPr>
          <p:cNvPr id="7" name="Picture 6" descr="A table with various board games and dice&#10;&#10;Description automatically generated">
            <a:extLst>
              <a:ext uri="{FF2B5EF4-FFF2-40B4-BE49-F238E27FC236}">
                <a16:creationId xmlns:a16="http://schemas.microsoft.com/office/drawing/2014/main" id="{F3332C7F-E22F-03DB-BF9E-AE685D9DE44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30558" r="2" b="9740"/>
          <a:stretch/>
        </p:blipFill>
        <p:spPr>
          <a:xfrm>
            <a:off x="4650916" y="3474720"/>
            <a:ext cx="7555832" cy="3383280"/>
          </a:xfrm>
          <a:prstGeom prst="rect">
            <a:avLst/>
          </a:prstGeom>
        </p:spPr>
      </p:pic>
      <p:sp useBgFill="1">
        <p:nvSpPr>
          <p:cNvPr id="16" name="Freeform: Shape 15">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6B82B28-742E-E5DB-898C-B15D6BCD6E5B}"/>
              </a:ext>
            </a:extLst>
          </p:cNvPr>
          <p:cNvSpPr>
            <a:spLocks noGrp="1"/>
          </p:cNvSpPr>
          <p:nvPr>
            <p:ph type="ctrTitle"/>
          </p:nvPr>
        </p:nvSpPr>
        <p:spPr>
          <a:xfrm>
            <a:off x="547215" y="357834"/>
            <a:ext cx="3264389" cy="1493340"/>
          </a:xfrm>
          <a:solidFill>
            <a:schemeClr val="accent6">
              <a:lumMod val="40000"/>
              <a:lumOff val="60000"/>
            </a:schemeClr>
          </a:solidFill>
        </p:spPr>
        <p:txBody>
          <a:bodyPr>
            <a:normAutofit/>
          </a:bodyPr>
          <a:lstStyle/>
          <a:p>
            <a:pPr algn="l"/>
            <a:r>
              <a:rPr lang="en-AU" sz="4400" dirty="0"/>
              <a:t>Various Board Games</a:t>
            </a:r>
          </a:p>
        </p:txBody>
      </p:sp>
      <p:sp>
        <p:nvSpPr>
          <p:cNvPr id="3" name="Subtitle 2">
            <a:extLst>
              <a:ext uri="{FF2B5EF4-FFF2-40B4-BE49-F238E27FC236}">
                <a16:creationId xmlns:a16="http://schemas.microsoft.com/office/drawing/2014/main" id="{3C000D7E-9DB6-A843-46D9-E8B2146ED511}"/>
              </a:ext>
            </a:extLst>
          </p:cNvPr>
          <p:cNvSpPr>
            <a:spLocks noGrp="1"/>
          </p:cNvSpPr>
          <p:nvPr>
            <p:ph type="subTitle" idx="1"/>
          </p:nvPr>
        </p:nvSpPr>
        <p:spPr>
          <a:xfrm>
            <a:off x="361285" y="2083572"/>
            <a:ext cx="4489847" cy="2782296"/>
          </a:xfrm>
          <a:solidFill>
            <a:schemeClr val="accent6">
              <a:lumMod val="40000"/>
              <a:lumOff val="60000"/>
            </a:schemeClr>
          </a:solidFill>
        </p:spPr>
        <p:txBody>
          <a:bodyPr>
            <a:normAutofit fontScale="85000" lnSpcReduction="20000"/>
          </a:bodyPr>
          <a:lstStyle/>
          <a:p>
            <a:pPr algn="l"/>
            <a:r>
              <a:rPr lang="en-AU" dirty="0"/>
              <a:t>All are available in the closet next to the stage in the dining room.  </a:t>
            </a:r>
          </a:p>
          <a:p>
            <a:pPr algn="l"/>
            <a:r>
              <a:rPr lang="en-AU" dirty="0"/>
              <a:t>Help yourself – enjoy with friends at home or if you like - join the other mahjong  and </a:t>
            </a:r>
            <a:r>
              <a:rPr lang="en-AU" dirty="0" err="1"/>
              <a:t>rummyo</a:t>
            </a:r>
            <a:r>
              <a:rPr lang="en-AU" dirty="0"/>
              <a:t> players and make a games afternoon in the Club House.  Most afternoons – see schedule.   Don’t be shy.</a:t>
            </a:r>
          </a:p>
          <a:p>
            <a:pPr algn="l"/>
            <a:r>
              <a:rPr lang="en-AU" dirty="0"/>
              <a:t>Afternoon tea and cake can be supplied if we get a regular group of 10 for players of any of the activities in the Club House.</a:t>
            </a:r>
          </a:p>
        </p:txBody>
      </p:sp>
      <p:sp>
        <p:nvSpPr>
          <p:cNvPr id="12" name="TextBox 11">
            <a:extLst>
              <a:ext uri="{FF2B5EF4-FFF2-40B4-BE49-F238E27FC236}">
                <a16:creationId xmlns:a16="http://schemas.microsoft.com/office/drawing/2014/main" id="{33A082B3-BA9D-28E3-7AF6-DCAFB626BDF5}"/>
              </a:ext>
            </a:extLst>
          </p:cNvPr>
          <p:cNvSpPr txBox="1"/>
          <p:nvPr/>
        </p:nvSpPr>
        <p:spPr>
          <a:xfrm>
            <a:off x="307295" y="5123270"/>
            <a:ext cx="3744228" cy="1477328"/>
          </a:xfrm>
          <a:prstGeom prst="rect">
            <a:avLst/>
          </a:prstGeom>
          <a:solidFill>
            <a:schemeClr val="accent1">
              <a:lumMod val="40000"/>
              <a:lumOff val="60000"/>
            </a:schemeClr>
          </a:solidFill>
        </p:spPr>
        <p:txBody>
          <a:bodyPr wrap="square" rtlCol="0">
            <a:spAutoFit/>
          </a:bodyPr>
          <a:lstStyle/>
          <a:p>
            <a:r>
              <a:rPr lang="en-AU" dirty="0"/>
              <a:t>We encourage everyone to feel at home to enjoy all of the offerings available and enhance your time spent here.  Champions or newbies all welcome.</a:t>
            </a:r>
          </a:p>
        </p:txBody>
      </p:sp>
    </p:spTree>
    <p:extLst>
      <p:ext uri="{BB962C8B-B14F-4D97-AF65-F5344CB8AC3E}">
        <p14:creationId xmlns:p14="http://schemas.microsoft.com/office/powerpoint/2010/main" val="298614168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43A269-C5B5-4A3A-D62E-E6AED026165C}"/>
              </a:ext>
            </a:extLst>
          </p:cNvPr>
          <p:cNvSpPr>
            <a:spLocks noGrp="1"/>
          </p:cNvSpPr>
          <p:nvPr>
            <p:ph type="title"/>
          </p:nvPr>
        </p:nvSpPr>
        <p:spPr>
          <a:xfrm>
            <a:off x="7239014" y="215322"/>
            <a:ext cx="4282983" cy="1511021"/>
          </a:xfrm>
        </p:spPr>
        <p:txBody>
          <a:bodyPr anchor="b">
            <a:normAutofit fontScale="90000"/>
          </a:bodyPr>
          <a:lstStyle/>
          <a:p>
            <a:pPr algn="ctr"/>
            <a:r>
              <a:rPr lang="en-AU" sz="2800" b="1" dirty="0">
                <a:latin typeface="ADLaM Display" panose="020F0502020204030204" pitchFamily="2" charset="0"/>
                <a:ea typeface="ADLaM Display" panose="020F0502020204030204" pitchFamily="2" charset="0"/>
                <a:cs typeface="ADLaM Display" panose="020F0502020204030204" pitchFamily="2" charset="0"/>
              </a:rPr>
              <a:t>Jams, Pickles and Sauces  </a:t>
            </a:r>
            <a:br>
              <a:rPr lang="en-AU" sz="2800" b="1" dirty="0">
                <a:latin typeface="ADLaM Display" panose="020F0502020204030204" pitchFamily="2" charset="0"/>
                <a:ea typeface="ADLaM Display" panose="020F0502020204030204" pitchFamily="2" charset="0"/>
                <a:cs typeface="ADLaM Display" panose="020F0502020204030204" pitchFamily="2" charset="0"/>
              </a:rPr>
            </a:br>
            <a:r>
              <a:rPr lang="en-AU" sz="2800" b="1" dirty="0">
                <a:latin typeface="ADLaM Display" panose="020F0502020204030204" pitchFamily="2" charset="0"/>
                <a:ea typeface="ADLaM Display" panose="020F0502020204030204" pitchFamily="2" charset="0"/>
                <a:cs typeface="ADLaM Display" panose="020F0502020204030204" pitchFamily="2" charset="0"/>
              </a:rPr>
              <a:t>Kindly made by Residents of CWRV– now $4</a:t>
            </a:r>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Jars of different types of jam&#10;&#10;Description automatically generated">
            <a:extLst>
              <a:ext uri="{FF2B5EF4-FFF2-40B4-BE49-F238E27FC236}">
                <a16:creationId xmlns:a16="http://schemas.microsoft.com/office/drawing/2014/main" id="{A956EAF9-7E03-2BD0-2A2C-2A078000ECF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640" r="11341" b="-3"/>
          <a:stretch/>
        </p:blipFill>
        <p:spPr>
          <a:xfrm>
            <a:off x="606206" y="587829"/>
            <a:ext cx="4947734" cy="4680589"/>
          </a:xfrm>
          <a:prstGeom prst="rect">
            <a:avLst/>
          </a:prstGeom>
        </p:spPr>
      </p:pic>
      <p:sp>
        <p:nvSpPr>
          <p:cNvPr id="19" name="Rectangle 18">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6057774E-7A53-E00B-96ED-C63A2A514283}"/>
              </a:ext>
            </a:extLst>
          </p:cNvPr>
          <p:cNvSpPr>
            <a:spLocks noGrp="1"/>
          </p:cNvSpPr>
          <p:nvPr>
            <p:ph idx="1"/>
          </p:nvPr>
        </p:nvSpPr>
        <p:spPr>
          <a:xfrm>
            <a:off x="7239012" y="2232671"/>
            <a:ext cx="3796418" cy="3310373"/>
          </a:xfrm>
        </p:spPr>
        <p:txBody>
          <a:bodyPr anchor="ctr">
            <a:noAutofit/>
          </a:bodyPr>
          <a:lstStyle/>
          <a:p>
            <a:r>
              <a:rPr lang="en-US" sz="2400" b="1" dirty="0"/>
              <a:t>Kindly hand made by the residents</a:t>
            </a:r>
          </a:p>
          <a:p>
            <a:r>
              <a:rPr lang="en-US" sz="2400" b="1" dirty="0"/>
              <a:t>All available in the Club House near reception.  </a:t>
            </a:r>
          </a:p>
          <a:p>
            <a:r>
              <a:rPr lang="en-US" sz="2400" b="1" dirty="0"/>
              <a:t>Cost is $4.   Pls put money in container near jars and pls return jars when finished.</a:t>
            </a:r>
          </a:p>
          <a:p>
            <a:r>
              <a:rPr lang="en-US" sz="2400" b="1" dirty="0"/>
              <a:t>Funds go to the residents fund</a:t>
            </a:r>
            <a:r>
              <a:rPr lang="en-US" sz="2400" dirty="0"/>
              <a:t>.</a:t>
            </a:r>
          </a:p>
        </p:txBody>
      </p:sp>
      <p:sp>
        <p:nvSpPr>
          <p:cNvPr id="21" name="Rectangle 20">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9EE2B24-3343-5F3B-9D99-F15D6A95AD4A}"/>
              </a:ext>
            </a:extLst>
          </p:cNvPr>
          <p:cNvSpPr txBox="1"/>
          <p:nvPr/>
        </p:nvSpPr>
        <p:spPr>
          <a:xfrm>
            <a:off x="6051693" y="3112510"/>
            <a:ext cx="211916" cy="200055"/>
          </a:xfrm>
          <a:prstGeom prst="rect">
            <a:avLst/>
          </a:prstGeom>
          <a:solidFill>
            <a:srgbClr val="000000"/>
          </a:solidFill>
        </p:spPr>
        <p:txBody>
          <a:bodyPr wrap="none" rtlCol="0">
            <a:spAutoFit/>
          </a:bodyPr>
          <a:lstStyle/>
          <a:p>
            <a:pPr algn="r">
              <a:spcAft>
                <a:spcPts val="600"/>
              </a:spcAft>
            </a:pPr>
            <a:r>
              <a:rPr lang="en-AU" sz="700" dirty="0">
                <a:solidFill>
                  <a:srgbClr val="FFFFFF"/>
                </a:solidFill>
                <a:hlinkClick r:id="rId5" tooltip="https://creativecommons.org/licenses/by-nc-sa/3.0/">
                  <a:extLst>
                    <a:ext uri="{A12FA001-AC4F-418D-AE19-62706E023703}">
                      <ahyp:hlinkClr xmlns:ahyp="http://schemas.microsoft.com/office/drawing/2018/hyperlinkcolor" val="tx"/>
                    </a:ext>
                  </a:extLst>
                </a:hlinkClick>
              </a:rPr>
              <a:t>-</a:t>
            </a:r>
            <a:endParaRPr lang="en-AU" sz="700" dirty="0">
              <a:solidFill>
                <a:srgbClr val="FFFFFF"/>
              </a:solidFill>
            </a:endParaRPr>
          </a:p>
        </p:txBody>
      </p:sp>
      <p:sp>
        <p:nvSpPr>
          <p:cNvPr id="8" name="Rectangle 7">
            <a:extLst>
              <a:ext uri="{FF2B5EF4-FFF2-40B4-BE49-F238E27FC236}">
                <a16:creationId xmlns:a16="http://schemas.microsoft.com/office/drawing/2014/main" id="{251EF9FB-3604-8B39-4178-44DE5260A802}"/>
              </a:ext>
            </a:extLst>
          </p:cNvPr>
          <p:cNvSpPr/>
          <p:nvPr/>
        </p:nvSpPr>
        <p:spPr>
          <a:xfrm>
            <a:off x="864094" y="5501288"/>
            <a:ext cx="4431958" cy="646331"/>
          </a:xfrm>
          <a:prstGeom prst="rect">
            <a:avLst/>
          </a:prstGeom>
          <a:noFill/>
        </p:spPr>
        <p:txBody>
          <a:bodyPr wrap="square" lIns="91440" tIns="45720" rIns="91440" bIns="45720">
            <a:spAutoFit/>
          </a:bodyPr>
          <a:lstStyle/>
          <a:p>
            <a:pPr algn="ctr"/>
            <a:r>
              <a:rPr lang="en-US" sz="3600" b="1" dirty="0">
                <a:ln w="9525">
                  <a:solidFill>
                    <a:schemeClr val="bg1"/>
                  </a:solidFill>
                  <a:prstDash val="solid"/>
                </a:ln>
                <a:effectLst>
                  <a:outerShdw blurRad="12700" dist="38100" dir="2700000" algn="tl" rotWithShape="0">
                    <a:schemeClr val="bg1">
                      <a:lumMod val="50000"/>
                    </a:schemeClr>
                  </a:outerShdw>
                </a:effectLst>
              </a:rPr>
              <a:t>For Sale</a:t>
            </a:r>
          </a:p>
        </p:txBody>
      </p:sp>
    </p:spTree>
    <p:extLst>
      <p:ext uri="{BB962C8B-B14F-4D97-AF65-F5344CB8AC3E}">
        <p14:creationId xmlns:p14="http://schemas.microsoft.com/office/powerpoint/2010/main" val="2417179504"/>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28DE-F997-35E2-B26D-8381B9A3017E}"/>
              </a:ext>
            </a:extLst>
          </p:cNvPr>
          <p:cNvSpPr>
            <a:spLocks noGrp="1"/>
          </p:cNvSpPr>
          <p:nvPr>
            <p:ph type="title"/>
          </p:nvPr>
        </p:nvSpPr>
        <p:spPr>
          <a:xfrm>
            <a:off x="294290" y="1138035"/>
            <a:ext cx="5503441" cy="837908"/>
          </a:xfrm>
          <a:solidFill>
            <a:schemeClr val="bg1"/>
          </a:solidFill>
        </p:spPr>
        <p:txBody>
          <a:bodyPr anchor="t">
            <a:normAutofit/>
          </a:bodyPr>
          <a:lstStyle/>
          <a:p>
            <a:pPr algn="ctr"/>
            <a:r>
              <a:rPr lang="en-AU" sz="3200" dirty="0">
                <a:highlight>
                  <a:srgbClr val="FFFF00"/>
                </a:highlight>
              </a:rPr>
              <a:t>“</a:t>
            </a:r>
            <a:r>
              <a:rPr lang="en-AU" sz="4800" b="1" dirty="0">
                <a:highlight>
                  <a:srgbClr val="FFFF00"/>
                </a:highlight>
              </a:rPr>
              <a:t>Clubhouse </a:t>
            </a:r>
            <a:r>
              <a:rPr lang="en-AU" sz="4800" b="1" dirty="0" err="1">
                <a:highlight>
                  <a:srgbClr val="FFFF00"/>
                </a:highlight>
              </a:rPr>
              <a:t>Rummyo</a:t>
            </a:r>
            <a:r>
              <a:rPr lang="en-AU" sz="3200" dirty="0">
                <a:highlight>
                  <a:srgbClr val="FFFF00"/>
                </a:highlight>
              </a:rPr>
              <a:t>”</a:t>
            </a:r>
          </a:p>
        </p:txBody>
      </p:sp>
      <p:cxnSp>
        <p:nvCxnSpPr>
          <p:cNvPr id="13" name="Straight Connector 1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group of people playing a board game&#10;&#10;Description automatically generated">
            <a:extLst>
              <a:ext uri="{FF2B5EF4-FFF2-40B4-BE49-F238E27FC236}">
                <a16:creationId xmlns:a16="http://schemas.microsoft.com/office/drawing/2014/main" id="{C754FE55-DEEA-63A7-2914-D222F83DF0B7}"/>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97730" y="1138034"/>
            <a:ext cx="6236655" cy="4677491"/>
          </a:xfrm>
        </p:spPr>
      </p:pic>
      <p:sp>
        <p:nvSpPr>
          <p:cNvPr id="9" name="TextBox 8">
            <a:extLst>
              <a:ext uri="{FF2B5EF4-FFF2-40B4-BE49-F238E27FC236}">
                <a16:creationId xmlns:a16="http://schemas.microsoft.com/office/drawing/2014/main" id="{5C01FBE3-A1B7-E2F2-6818-01D89DF21DE6}"/>
              </a:ext>
            </a:extLst>
          </p:cNvPr>
          <p:cNvSpPr txBox="1"/>
          <p:nvPr/>
        </p:nvSpPr>
        <p:spPr>
          <a:xfrm>
            <a:off x="8103475" y="3474330"/>
            <a:ext cx="2288861" cy="369332"/>
          </a:xfrm>
          <a:prstGeom prst="rect">
            <a:avLst/>
          </a:prstGeom>
          <a:noFill/>
        </p:spPr>
        <p:txBody>
          <a:bodyPr wrap="square" rtlCol="0">
            <a:spAutoFit/>
          </a:bodyPr>
          <a:lstStyle/>
          <a:p>
            <a:r>
              <a:rPr lang="en-AU" sz="900" dirty="0">
                <a:hlinkClick r:id="rId4" tooltip="https://3tris3tigres.blogspot.com/2007/06/juegos-rummy.html"/>
              </a:rPr>
              <a:t>This Photo</a:t>
            </a:r>
            <a:r>
              <a:rPr lang="en-AU" sz="900" dirty="0"/>
              <a:t> by Unknown Author is licensed under </a:t>
            </a:r>
            <a:r>
              <a:rPr lang="en-AU" sz="900" dirty="0">
                <a:hlinkClick r:id="rId5" tooltip="https://creativecommons.org/licenses/by-nd/3.0/"/>
              </a:rPr>
              <a:t>CC BY-ND</a:t>
            </a:r>
            <a:endParaRPr lang="en-AU" sz="900" dirty="0"/>
          </a:p>
        </p:txBody>
      </p:sp>
      <p:sp>
        <p:nvSpPr>
          <p:cNvPr id="12" name="TextBox 11">
            <a:extLst>
              <a:ext uri="{FF2B5EF4-FFF2-40B4-BE49-F238E27FC236}">
                <a16:creationId xmlns:a16="http://schemas.microsoft.com/office/drawing/2014/main" id="{FD3240AB-C7A8-1DB5-FCF3-1D076EA5A1CB}"/>
              </a:ext>
            </a:extLst>
          </p:cNvPr>
          <p:cNvSpPr txBox="1"/>
          <p:nvPr/>
        </p:nvSpPr>
        <p:spPr>
          <a:xfrm>
            <a:off x="0" y="2017557"/>
            <a:ext cx="5797731" cy="3878746"/>
          </a:xfrm>
          <a:prstGeom prst="rect">
            <a:avLst/>
          </a:prstGeom>
          <a:gradFill>
            <a:gsLst>
              <a:gs pos="500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en-AU" dirty="0">
              <a:ln>
                <a:solidFill>
                  <a:schemeClr val="accent1"/>
                </a:solidFill>
              </a:ln>
              <a:solidFill>
                <a:schemeClr val="accent5">
                  <a:lumMod val="75000"/>
                </a:schemeClr>
              </a:solidFill>
            </a:endParaRPr>
          </a:p>
        </p:txBody>
      </p:sp>
      <p:sp>
        <p:nvSpPr>
          <p:cNvPr id="15" name="Rectangle 14">
            <a:extLst>
              <a:ext uri="{FF2B5EF4-FFF2-40B4-BE49-F238E27FC236}">
                <a16:creationId xmlns:a16="http://schemas.microsoft.com/office/drawing/2014/main" id="{07A1946E-CCF5-023F-23FD-1CA545E92146}"/>
              </a:ext>
            </a:extLst>
          </p:cNvPr>
          <p:cNvSpPr/>
          <p:nvPr/>
        </p:nvSpPr>
        <p:spPr>
          <a:xfrm>
            <a:off x="0" y="1975943"/>
            <a:ext cx="5797730" cy="2554545"/>
          </a:xfrm>
          <a:prstGeom prst="rect">
            <a:avLst/>
          </a:prstGeom>
          <a:noFill/>
        </p:spPr>
        <p:txBody>
          <a:bodyPr wrap="square" lIns="91440" tIns="45720" rIns="91440" bIns="45720">
            <a:spAutoFit/>
          </a:bodyPr>
          <a:lstStyle/>
          <a:p>
            <a:pPr algn="ctr"/>
            <a:r>
              <a:rPr lang="en-US" sz="32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1.00 pm – 3.00 pm</a:t>
            </a:r>
          </a:p>
          <a:p>
            <a:pPr algn="ctr"/>
            <a:r>
              <a:rPr lang="en-US" sz="32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Weekly on Tuesdays &amp; Saturdays</a:t>
            </a:r>
          </a:p>
          <a:p>
            <a:pPr algn="ctr"/>
            <a:r>
              <a:rPr lang="en-US" sz="32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Beginners and Advanced</a:t>
            </a:r>
          </a:p>
          <a:p>
            <a:pPr algn="ctr"/>
            <a:r>
              <a:rPr lang="en-US" sz="32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Meet neighbors –have fun</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4" name="Graphic 23" descr="Angel face outline with solid fill">
            <a:extLst>
              <a:ext uri="{FF2B5EF4-FFF2-40B4-BE49-F238E27FC236}">
                <a16:creationId xmlns:a16="http://schemas.microsoft.com/office/drawing/2014/main" id="{639EEEC8-061A-6649-5859-452EAE1E64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48987" y="0"/>
            <a:ext cx="1096421" cy="1096421"/>
          </a:xfrm>
          <a:prstGeom prst="rect">
            <a:avLst/>
          </a:prstGeom>
        </p:spPr>
      </p:pic>
      <p:pic>
        <p:nvPicPr>
          <p:cNvPr id="28" name="Graphic 27" descr="Angel face outline with solid fill">
            <a:extLst>
              <a:ext uri="{FF2B5EF4-FFF2-40B4-BE49-F238E27FC236}">
                <a16:creationId xmlns:a16="http://schemas.microsoft.com/office/drawing/2014/main" id="{9DD06F8D-54ED-358A-ACFF-94B359A4D3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1666" y="1"/>
            <a:ext cx="1090355" cy="1090355"/>
          </a:xfrm>
          <a:prstGeom prst="rect">
            <a:avLst/>
          </a:prstGeom>
        </p:spPr>
      </p:pic>
      <p:pic>
        <p:nvPicPr>
          <p:cNvPr id="29" name="Graphic 28" descr="Angel face outline with solid fill">
            <a:extLst>
              <a:ext uri="{FF2B5EF4-FFF2-40B4-BE49-F238E27FC236}">
                <a16:creationId xmlns:a16="http://schemas.microsoft.com/office/drawing/2014/main" id="{EC4266AF-22DB-772B-879E-D9760B0B62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09047" y="47678"/>
            <a:ext cx="1090355" cy="1090355"/>
          </a:xfrm>
          <a:prstGeom prst="rect">
            <a:avLst/>
          </a:prstGeom>
        </p:spPr>
      </p:pic>
      <p:pic>
        <p:nvPicPr>
          <p:cNvPr id="30" name="Graphic 29" descr="Angel face outline with solid fill">
            <a:extLst>
              <a:ext uri="{FF2B5EF4-FFF2-40B4-BE49-F238E27FC236}">
                <a16:creationId xmlns:a16="http://schemas.microsoft.com/office/drawing/2014/main" id="{CD5800B6-98C2-0C04-E1CC-A0AB4842FC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57550" y="50302"/>
            <a:ext cx="1090355" cy="1090355"/>
          </a:xfrm>
          <a:prstGeom prst="rect">
            <a:avLst/>
          </a:prstGeom>
        </p:spPr>
      </p:pic>
      <p:sp>
        <p:nvSpPr>
          <p:cNvPr id="31" name="TextBox 30">
            <a:extLst>
              <a:ext uri="{FF2B5EF4-FFF2-40B4-BE49-F238E27FC236}">
                <a16:creationId xmlns:a16="http://schemas.microsoft.com/office/drawing/2014/main" id="{F172B6A2-EDB5-56BC-0A70-86D1022D18C0}"/>
              </a:ext>
            </a:extLst>
          </p:cNvPr>
          <p:cNvSpPr txBox="1"/>
          <p:nvPr/>
        </p:nvSpPr>
        <p:spPr>
          <a:xfrm>
            <a:off x="865140" y="6201103"/>
            <a:ext cx="10622667" cy="369332"/>
          </a:xfrm>
          <a:prstGeom prst="rect">
            <a:avLst/>
          </a:prstGeom>
          <a:noFill/>
        </p:spPr>
        <p:txBody>
          <a:bodyPr wrap="square" rtlCol="0">
            <a:spAutoFit/>
          </a:bodyPr>
          <a:lstStyle/>
          <a:p>
            <a:r>
              <a:rPr lang="en-AU" dirty="0"/>
              <a:t>Learn new skills – Many other board games are also available – Join us for afternoon tea</a:t>
            </a:r>
            <a:r>
              <a:rPr lang="en-AU"/>
              <a:t>, chat and laughter.</a:t>
            </a:r>
            <a:endParaRPr lang="en-AU" dirty="0"/>
          </a:p>
        </p:txBody>
      </p:sp>
    </p:spTree>
    <p:extLst>
      <p:ext uri="{BB962C8B-B14F-4D97-AF65-F5344CB8AC3E}">
        <p14:creationId xmlns:p14="http://schemas.microsoft.com/office/powerpoint/2010/main" val="55359327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634C02-550C-8B5F-2897-9E53CC61425D}"/>
              </a:ext>
            </a:extLst>
          </p:cNvPr>
          <p:cNvSpPr>
            <a:spLocks noGrp="1"/>
          </p:cNvSpPr>
          <p:nvPr>
            <p:ph type="title"/>
          </p:nvPr>
        </p:nvSpPr>
        <p:spPr>
          <a:xfrm>
            <a:off x="841248" y="190525"/>
            <a:ext cx="9726199" cy="438831"/>
          </a:xfrm>
        </p:spPr>
        <p:txBody>
          <a:bodyPr anchor="ctr">
            <a:normAutofit fontScale="90000"/>
          </a:bodyPr>
          <a:lstStyle/>
          <a:p>
            <a:pPr algn="ctr"/>
            <a:r>
              <a:rPr lang="en-AU" sz="2800" b="1" i="1" dirty="0">
                <a:latin typeface="Arial Black" panose="020B0A04020102020204" pitchFamily="34" charset="0"/>
              </a:rPr>
              <a:t>Upcoming New EVENTS and Date Claimers</a:t>
            </a:r>
          </a:p>
        </p:txBody>
      </p:sp>
      <p:sp>
        <p:nvSpPr>
          <p:cNvPr id="43" name="Rectangle 42">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5" name="Rectangle 44">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CE8CAA00-EFCD-ECD9-F6D0-0DAA5F667F04}"/>
              </a:ext>
            </a:extLst>
          </p:cNvPr>
          <p:cNvGraphicFramePr>
            <a:graphicFrameLocks noGrp="1"/>
          </p:cNvGraphicFramePr>
          <p:nvPr>
            <p:ph idx="1"/>
            <p:extLst>
              <p:ext uri="{D42A27DB-BD31-4B8C-83A1-F6EECF244321}">
                <p14:modId xmlns:p14="http://schemas.microsoft.com/office/powerpoint/2010/main" val="911442900"/>
              </p:ext>
            </p:extLst>
          </p:nvPr>
        </p:nvGraphicFramePr>
        <p:xfrm>
          <a:off x="763675" y="629356"/>
          <a:ext cx="10576770" cy="5483257"/>
        </p:xfrm>
        <a:graphic>
          <a:graphicData uri="http://schemas.openxmlformats.org/drawingml/2006/table">
            <a:tbl>
              <a:tblPr firstRow="1" bandRow="1">
                <a:tableStyleId>{5C22544A-7EE6-4342-B048-85BDC9FD1C3A}</a:tableStyleId>
              </a:tblPr>
              <a:tblGrid>
                <a:gridCol w="5028713">
                  <a:extLst>
                    <a:ext uri="{9D8B030D-6E8A-4147-A177-3AD203B41FA5}">
                      <a16:colId xmlns:a16="http://schemas.microsoft.com/office/drawing/2014/main" val="1957230727"/>
                    </a:ext>
                  </a:extLst>
                </a:gridCol>
                <a:gridCol w="3031101">
                  <a:extLst>
                    <a:ext uri="{9D8B030D-6E8A-4147-A177-3AD203B41FA5}">
                      <a16:colId xmlns:a16="http://schemas.microsoft.com/office/drawing/2014/main" val="2154593867"/>
                    </a:ext>
                  </a:extLst>
                </a:gridCol>
                <a:gridCol w="2516956">
                  <a:extLst>
                    <a:ext uri="{9D8B030D-6E8A-4147-A177-3AD203B41FA5}">
                      <a16:colId xmlns:a16="http://schemas.microsoft.com/office/drawing/2014/main" val="1424982371"/>
                    </a:ext>
                  </a:extLst>
                </a:gridCol>
              </a:tblGrid>
              <a:tr h="317447">
                <a:tc>
                  <a:txBody>
                    <a:bodyPr/>
                    <a:lstStyle/>
                    <a:p>
                      <a:r>
                        <a:rPr lang="en-AU" sz="1800" b="1" dirty="0"/>
                        <a:t>Event</a:t>
                      </a:r>
                    </a:p>
                  </a:txBody>
                  <a:tcPr marL="59730" marR="59730" marT="29864" marB="29864">
                    <a:solidFill>
                      <a:schemeClr val="accent5">
                        <a:lumMod val="60000"/>
                        <a:lumOff val="40000"/>
                      </a:schemeClr>
                    </a:solidFill>
                  </a:tcPr>
                </a:tc>
                <a:tc>
                  <a:txBody>
                    <a:bodyPr/>
                    <a:lstStyle/>
                    <a:p>
                      <a:r>
                        <a:rPr lang="en-AU" sz="1800" b="1" dirty="0"/>
                        <a:t>Date</a:t>
                      </a:r>
                    </a:p>
                  </a:txBody>
                  <a:tcPr marL="59730" marR="59730" marT="29864" marB="29864">
                    <a:solidFill>
                      <a:schemeClr val="accent5">
                        <a:lumMod val="60000"/>
                        <a:lumOff val="40000"/>
                      </a:schemeClr>
                    </a:solidFill>
                  </a:tcPr>
                </a:tc>
                <a:tc>
                  <a:txBody>
                    <a:bodyPr/>
                    <a:lstStyle/>
                    <a:p>
                      <a:r>
                        <a:rPr lang="en-AU" sz="1800" b="1"/>
                        <a:t>Time</a:t>
                      </a:r>
                    </a:p>
                  </a:txBody>
                  <a:tcPr marL="59730" marR="59730" marT="29864" marB="29864">
                    <a:solidFill>
                      <a:schemeClr val="accent5">
                        <a:lumMod val="60000"/>
                        <a:lumOff val="40000"/>
                      </a:schemeClr>
                    </a:solidFill>
                  </a:tcPr>
                </a:tc>
                <a:extLst>
                  <a:ext uri="{0D108BD9-81ED-4DB2-BD59-A6C34878D82A}">
                    <a16:rowId xmlns:a16="http://schemas.microsoft.com/office/drawing/2014/main" val="2459204586"/>
                  </a:ext>
                </a:extLst>
              </a:tr>
              <a:tr h="1099510">
                <a:tc>
                  <a:txBody>
                    <a:bodyPr/>
                    <a:lstStyle/>
                    <a:p>
                      <a:r>
                        <a:rPr lang="en-AU" sz="1800" b="1" dirty="0">
                          <a:solidFill>
                            <a:schemeClr val="tx1"/>
                          </a:solidFill>
                        </a:rPr>
                        <a:t>New Event – Wheelie Club - Bikes, Wheels &amp; Walkers Club - Twice Weekly</a:t>
                      </a:r>
                    </a:p>
                    <a:p>
                      <a:r>
                        <a:rPr lang="en-AU" sz="1800" b="1" dirty="0">
                          <a:solidFill>
                            <a:schemeClr val="tx1"/>
                          </a:solidFill>
                        </a:rPr>
                        <a:t>- Difficulty – Easy to Challenging (you choose)</a:t>
                      </a:r>
                    </a:p>
                  </a:txBody>
                  <a:tcPr marL="59730" marR="59730" marT="29864" marB="29864">
                    <a:solidFill>
                      <a:schemeClr val="accent2">
                        <a:lumMod val="40000"/>
                        <a:lumOff val="60000"/>
                      </a:schemeClr>
                    </a:solidFill>
                  </a:tcPr>
                </a:tc>
                <a:tc>
                  <a:txBody>
                    <a:bodyPr/>
                    <a:lstStyle/>
                    <a:p>
                      <a:r>
                        <a:rPr lang="en-AU" sz="1800" b="1" dirty="0">
                          <a:solidFill>
                            <a:schemeClr val="tx1"/>
                          </a:solidFill>
                        </a:rPr>
                        <a:t>Every Saturday</a:t>
                      </a:r>
                    </a:p>
                    <a:p>
                      <a:r>
                        <a:rPr lang="en-AU" sz="1800" b="1" dirty="0">
                          <a:solidFill>
                            <a:schemeClr val="tx1"/>
                          </a:solidFill>
                        </a:rPr>
                        <a:t>Every Monday</a:t>
                      </a:r>
                    </a:p>
                    <a:p>
                      <a:r>
                        <a:rPr lang="en-AU" sz="1800" b="1" dirty="0">
                          <a:solidFill>
                            <a:schemeClr val="tx1"/>
                          </a:solidFill>
                        </a:rPr>
                        <a:t>Meet at Club House</a:t>
                      </a:r>
                    </a:p>
                  </a:txBody>
                  <a:tcPr marL="59730" marR="59730" marT="29864" marB="29864">
                    <a:solidFill>
                      <a:schemeClr val="accent2">
                        <a:lumMod val="40000"/>
                        <a:lumOff val="60000"/>
                      </a:schemeClr>
                    </a:solidFill>
                  </a:tcPr>
                </a:tc>
                <a:tc>
                  <a:txBody>
                    <a:bodyPr/>
                    <a:lstStyle/>
                    <a:p>
                      <a:r>
                        <a:rPr lang="en-AU" sz="1800" b="1" dirty="0">
                          <a:solidFill>
                            <a:schemeClr val="tx1"/>
                          </a:solidFill>
                        </a:rPr>
                        <a:t>8.00 am</a:t>
                      </a:r>
                    </a:p>
                    <a:p>
                      <a:r>
                        <a:rPr lang="en-AU" sz="1800" b="1" dirty="0">
                          <a:solidFill>
                            <a:schemeClr val="tx1"/>
                          </a:solidFill>
                        </a:rPr>
                        <a:t>4.00 pm</a:t>
                      </a:r>
                    </a:p>
                    <a:p>
                      <a:r>
                        <a:rPr lang="en-AU" sz="1800" b="1" dirty="0">
                          <a:solidFill>
                            <a:schemeClr val="tx1"/>
                          </a:solidFill>
                        </a:rPr>
                        <a:t>Phone Liz 0400 865 855 – Unit 72 for details</a:t>
                      </a:r>
                    </a:p>
                  </a:txBody>
                  <a:tcPr marL="59730" marR="59730" marT="29864" marB="29864">
                    <a:solidFill>
                      <a:schemeClr val="accent2">
                        <a:lumMod val="40000"/>
                        <a:lumOff val="60000"/>
                      </a:schemeClr>
                    </a:solidFill>
                  </a:tcPr>
                </a:tc>
                <a:extLst>
                  <a:ext uri="{0D108BD9-81ED-4DB2-BD59-A6C34878D82A}">
                    <a16:rowId xmlns:a16="http://schemas.microsoft.com/office/drawing/2014/main" val="2735738113"/>
                  </a:ext>
                </a:extLst>
              </a:tr>
              <a:tr h="611049">
                <a:tc>
                  <a:txBody>
                    <a:bodyPr/>
                    <a:lstStyle/>
                    <a:p>
                      <a:r>
                        <a:rPr lang="en-AU" sz="1800" b="1" dirty="0">
                          <a:solidFill>
                            <a:schemeClr val="tx1"/>
                          </a:solidFill>
                        </a:rPr>
                        <a:t>Free Movie Matinee - Cowboy Movie – BYO Drinks and snacks.  Choose your own movie</a:t>
                      </a:r>
                    </a:p>
                  </a:txBody>
                  <a:tcPr marL="59730" marR="59730" marT="29864" marB="29864">
                    <a:solidFill>
                      <a:schemeClr val="accent2">
                        <a:lumMod val="40000"/>
                        <a:lumOff val="60000"/>
                      </a:schemeClr>
                    </a:solidFill>
                  </a:tcPr>
                </a:tc>
                <a:tc>
                  <a:txBody>
                    <a:bodyPr/>
                    <a:lstStyle/>
                    <a:p>
                      <a:r>
                        <a:rPr lang="en-AU" sz="1800" b="1" dirty="0">
                          <a:solidFill>
                            <a:schemeClr val="tx1"/>
                          </a:solidFill>
                        </a:rPr>
                        <a:t>Every Sunday</a:t>
                      </a:r>
                    </a:p>
                  </a:txBody>
                  <a:tcPr marL="59730" marR="59730" marT="29864" marB="29864">
                    <a:solidFill>
                      <a:schemeClr val="accent2">
                        <a:lumMod val="40000"/>
                        <a:lumOff val="60000"/>
                      </a:schemeClr>
                    </a:solidFill>
                  </a:tcPr>
                </a:tc>
                <a:tc>
                  <a:txBody>
                    <a:bodyPr/>
                    <a:lstStyle/>
                    <a:p>
                      <a:r>
                        <a:rPr lang="en-AU" sz="1800" b="1" dirty="0">
                          <a:solidFill>
                            <a:schemeClr val="tx1"/>
                          </a:solidFill>
                        </a:rPr>
                        <a:t>4.00 pm</a:t>
                      </a:r>
                    </a:p>
                  </a:txBody>
                  <a:tcPr marL="59730" marR="59730" marT="29864" marB="29864">
                    <a:solidFill>
                      <a:schemeClr val="accent2">
                        <a:lumMod val="40000"/>
                        <a:lumOff val="60000"/>
                      </a:schemeClr>
                    </a:solidFill>
                  </a:tcPr>
                </a:tc>
                <a:extLst>
                  <a:ext uri="{0D108BD9-81ED-4DB2-BD59-A6C34878D82A}">
                    <a16:rowId xmlns:a16="http://schemas.microsoft.com/office/drawing/2014/main" val="3441100348"/>
                  </a:ext>
                </a:extLst>
              </a:tr>
              <a:tr h="589769">
                <a:tc>
                  <a:txBody>
                    <a:bodyPr/>
                    <a:lstStyle/>
                    <a:p>
                      <a:r>
                        <a:rPr lang="en-AU" sz="1800" b="1" dirty="0">
                          <a:solidFill>
                            <a:schemeClr val="tx1"/>
                          </a:solidFill>
                        </a:rPr>
                        <a:t>Bible Chat and Prayer</a:t>
                      </a:r>
                    </a:p>
                  </a:txBody>
                  <a:tcPr marL="59730" marR="59730" marT="29864" marB="29864">
                    <a:solidFill>
                      <a:schemeClr val="accent2">
                        <a:lumMod val="40000"/>
                        <a:lumOff val="60000"/>
                      </a:schemeClr>
                    </a:solidFill>
                  </a:tcPr>
                </a:tc>
                <a:tc>
                  <a:txBody>
                    <a:bodyPr/>
                    <a:lstStyle/>
                    <a:p>
                      <a:r>
                        <a:rPr lang="en-AU" sz="1800" b="1" dirty="0">
                          <a:solidFill>
                            <a:schemeClr val="tx1"/>
                          </a:solidFill>
                        </a:rPr>
                        <a:t>Club House</a:t>
                      </a:r>
                    </a:p>
                  </a:txBody>
                  <a:tcPr marL="59730" marR="59730" marT="29864" marB="29864">
                    <a:solidFill>
                      <a:schemeClr val="accent2">
                        <a:lumMod val="40000"/>
                        <a:lumOff val="60000"/>
                      </a:schemeClr>
                    </a:solidFill>
                  </a:tcPr>
                </a:tc>
                <a:tc>
                  <a:txBody>
                    <a:bodyPr/>
                    <a:lstStyle/>
                    <a:p>
                      <a:r>
                        <a:rPr lang="en-AU" sz="1800" b="1" dirty="0">
                          <a:solidFill>
                            <a:schemeClr val="tx1"/>
                          </a:solidFill>
                        </a:rPr>
                        <a:t>Friday 3.45 pm for cuppa  for 4.00 – 5.00 pm</a:t>
                      </a:r>
                    </a:p>
                  </a:txBody>
                  <a:tcPr marL="59730" marR="59730" marT="29864" marB="29864">
                    <a:solidFill>
                      <a:schemeClr val="accent2">
                        <a:lumMod val="40000"/>
                        <a:lumOff val="60000"/>
                      </a:schemeClr>
                    </a:solidFill>
                  </a:tcPr>
                </a:tc>
                <a:extLst>
                  <a:ext uri="{0D108BD9-81ED-4DB2-BD59-A6C34878D82A}">
                    <a16:rowId xmlns:a16="http://schemas.microsoft.com/office/drawing/2014/main" val="3693564816"/>
                  </a:ext>
                </a:extLst>
              </a:tr>
              <a:tr h="693196">
                <a:tc>
                  <a:txBody>
                    <a:bodyPr/>
                    <a:lstStyle/>
                    <a:p>
                      <a:r>
                        <a:rPr lang="en-AU" sz="1800" b="1" dirty="0">
                          <a:solidFill>
                            <a:schemeClr val="tx1"/>
                          </a:solidFill>
                        </a:rPr>
                        <a:t>EOM BBQ – BYO Everything</a:t>
                      </a:r>
                    </a:p>
                  </a:txBody>
                  <a:tcPr marL="59730" marR="59730" marT="29864" marB="29864">
                    <a:solidFill>
                      <a:schemeClr val="accent2">
                        <a:lumMod val="40000"/>
                        <a:lumOff val="60000"/>
                      </a:schemeClr>
                    </a:solidFill>
                  </a:tcPr>
                </a:tc>
                <a:tc>
                  <a:txBody>
                    <a:bodyPr/>
                    <a:lstStyle/>
                    <a:p>
                      <a:r>
                        <a:rPr lang="en-AU" sz="1800" b="1" dirty="0">
                          <a:solidFill>
                            <a:schemeClr val="tx1"/>
                          </a:solidFill>
                        </a:rPr>
                        <a:t>Sun 28</a:t>
                      </a:r>
                      <a:r>
                        <a:rPr lang="en-AU" sz="1800" b="1" baseline="30000" dirty="0">
                          <a:solidFill>
                            <a:schemeClr val="tx1"/>
                          </a:solidFill>
                        </a:rPr>
                        <a:t>th</a:t>
                      </a:r>
                      <a:r>
                        <a:rPr lang="en-AU" sz="1800" b="1" dirty="0">
                          <a:solidFill>
                            <a:schemeClr val="tx1"/>
                          </a:solidFill>
                        </a:rPr>
                        <a:t> September</a:t>
                      </a:r>
                    </a:p>
                  </a:txBody>
                  <a:tcPr marL="59730" marR="59730" marT="29864" marB="29864">
                    <a:solidFill>
                      <a:schemeClr val="accent2">
                        <a:lumMod val="40000"/>
                        <a:lumOff val="60000"/>
                      </a:schemeClr>
                    </a:solidFill>
                  </a:tcPr>
                </a:tc>
                <a:tc>
                  <a:txBody>
                    <a:bodyPr/>
                    <a:lstStyle/>
                    <a:p>
                      <a:r>
                        <a:rPr lang="en-AU" sz="1800" b="1" dirty="0">
                          <a:solidFill>
                            <a:schemeClr val="tx1"/>
                          </a:solidFill>
                        </a:rPr>
                        <a:t>12 noon</a:t>
                      </a:r>
                    </a:p>
                  </a:txBody>
                  <a:tcPr marL="59730" marR="59730" marT="29864" marB="29864">
                    <a:solidFill>
                      <a:schemeClr val="accent2">
                        <a:lumMod val="40000"/>
                        <a:lumOff val="60000"/>
                      </a:schemeClr>
                    </a:solidFill>
                  </a:tcPr>
                </a:tc>
                <a:extLst>
                  <a:ext uri="{0D108BD9-81ED-4DB2-BD59-A6C34878D82A}">
                    <a16:rowId xmlns:a16="http://schemas.microsoft.com/office/drawing/2014/main" val="3963796427"/>
                  </a:ext>
                </a:extLst>
              </a:tr>
              <a:tr h="693196">
                <a:tc>
                  <a:txBody>
                    <a:bodyPr/>
                    <a:lstStyle/>
                    <a:p>
                      <a:r>
                        <a:rPr lang="en-AU" sz="1800" b="1" dirty="0">
                          <a:solidFill>
                            <a:schemeClr val="tx1"/>
                          </a:solidFill>
                        </a:rPr>
                        <a:t>Tuesday Morning Melodies with Trevor (Tickle the ivories)  -Sing, Laugh and enjoy</a:t>
                      </a:r>
                    </a:p>
                  </a:txBody>
                  <a:tcPr marL="59730" marR="59730" marT="29864" marB="29864">
                    <a:solidFill>
                      <a:schemeClr val="accent2">
                        <a:lumMod val="40000"/>
                        <a:lumOff val="60000"/>
                      </a:schemeClr>
                    </a:solidFill>
                  </a:tcPr>
                </a:tc>
                <a:tc>
                  <a:txBody>
                    <a:bodyPr/>
                    <a:lstStyle/>
                    <a:p>
                      <a:r>
                        <a:rPr lang="en-AU" sz="1800" b="1" dirty="0">
                          <a:solidFill>
                            <a:schemeClr val="tx1"/>
                          </a:solidFill>
                        </a:rPr>
                        <a:t>Tues 7</a:t>
                      </a:r>
                      <a:r>
                        <a:rPr lang="en-AU" sz="1800" b="1" baseline="30000" dirty="0">
                          <a:solidFill>
                            <a:schemeClr val="tx1"/>
                          </a:solidFill>
                        </a:rPr>
                        <a:t>th</a:t>
                      </a:r>
                      <a:r>
                        <a:rPr lang="en-AU" sz="1800" b="1" dirty="0">
                          <a:solidFill>
                            <a:schemeClr val="tx1"/>
                          </a:solidFill>
                        </a:rPr>
                        <a:t> October</a:t>
                      </a:r>
                    </a:p>
                  </a:txBody>
                  <a:tcPr marL="59730" marR="59730" marT="29864" marB="29864">
                    <a:solidFill>
                      <a:schemeClr val="accent2">
                        <a:lumMod val="40000"/>
                        <a:lumOff val="60000"/>
                      </a:schemeClr>
                    </a:solidFill>
                  </a:tcPr>
                </a:tc>
                <a:tc>
                  <a:txBody>
                    <a:bodyPr/>
                    <a:lstStyle/>
                    <a:p>
                      <a:r>
                        <a:rPr lang="en-AU" sz="1800" b="1" dirty="0">
                          <a:solidFill>
                            <a:schemeClr val="tx1"/>
                          </a:solidFill>
                        </a:rPr>
                        <a:t>Morning Tea Provided</a:t>
                      </a:r>
                    </a:p>
                  </a:txBody>
                  <a:tcPr marL="59730" marR="59730" marT="29864" marB="29864">
                    <a:solidFill>
                      <a:schemeClr val="accent2">
                        <a:lumMod val="40000"/>
                        <a:lumOff val="60000"/>
                      </a:schemeClr>
                    </a:solidFill>
                  </a:tcPr>
                </a:tc>
                <a:extLst>
                  <a:ext uri="{0D108BD9-81ED-4DB2-BD59-A6C34878D82A}">
                    <a16:rowId xmlns:a16="http://schemas.microsoft.com/office/drawing/2014/main" val="4093377148"/>
                  </a:ext>
                </a:extLst>
              </a:tr>
              <a:tr h="693196">
                <a:tc>
                  <a:txBody>
                    <a:bodyPr/>
                    <a:lstStyle/>
                    <a:p>
                      <a:r>
                        <a:rPr lang="en-AU" sz="1800" b="1" dirty="0">
                          <a:solidFill>
                            <a:schemeClr val="tx1"/>
                          </a:solidFill>
                        </a:rPr>
                        <a:t>Tin Can Bay Sunset Cruise - $25</a:t>
                      </a:r>
                    </a:p>
                  </a:txBody>
                  <a:tcPr marL="59730" marR="59730" marT="29864" marB="29864">
                    <a:solidFill>
                      <a:schemeClr val="accent2">
                        <a:lumMod val="40000"/>
                        <a:lumOff val="60000"/>
                      </a:schemeClr>
                    </a:solidFill>
                  </a:tcPr>
                </a:tc>
                <a:tc>
                  <a:txBody>
                    <a:bodyPr/>
                    <a:lstStyle/>
                    <a:p>
                      <a:r>
                        <a:rPr lang="en-AU" sz="1800" b="1" dirty="0">
                          <a:solidFill>
                            <a:schemeClr val="tx1"/>
                          </a:solidFill>
                        </a:rPr>
                        <a:t>Thurs 9</a:t>
                      </a:r>
                      <a:r>
                        <a:rPr lang="en-AU" sz="1800" b="1" baseline="30000" dirty="0">
                          <a:solidFill>
                            <a:schemeClr val="tx1"/>
                          </a:solidFill>
                        </a:rPr>
                        <a:t>th</a:t>
                      </a:r>
                      <a:r>
                        <a:rPr lang="en-AU" sz="1800" b="1" dirty="0">
                          <a:solidFill>
                            <a:schemeClr val="tx1"/>
                          </a:solidFill>
                        </a:rPr>
                        <a:t> October</a:t>
                      </a:r>
                    </a:p>
                  </a:txBody>
                  <a:tcPr marL="59730" marR="59730" marT="29864" marB="29864">
                    <a:solidFill>
                      <a:schemeClr val="accent2">
                        <a:lumMod val="40000"/>
                        <a:lumOff val="60000"/>
                      </a:schemeClr>
                    </a:solidFill>
                  </a:tcPr>
                </a:tc>
                <a:tc>
                  <a:txBody>
                    <a:bodyPr/>
                    <a:lstStyle/>
                    <a:p>
                      <a:r>
                        <a:rPr lang="en-AU" sz="1800" b="1" dirty="0">
                          <a:solidFill>
                            <a:schemeClr val="tx1"/>
                          </a:solidFill>
                        </a:rPr>
                        <a:t>4.00 pm</a:t>
                      </a:r>
                    </a:p>
                  </a:txBody>
                  <a:tcPr marL="59730" marR="59730" marT="29864" marB="29864">
                    <a:solidFill>
                      <a:schemeClr val="accent2">
                        <a:lumMod val="40000"/>
                        <a:lumOff val="60000"/>
                      </a:schemeClr>
                    </a:solidFill>
                  </a:tcPr>
                </a:tc>
                <a:extLst>
                  <a:ext uri="{0D108BD9-81ED-4DB2-BD59-A6C34878D82A}">
                    <a16:rowId xmlns:a16="http://schemas.microsoft.com/office/drawing/2014/main" val="121984749"/>
                  </a:ext>
                </a:extLst>
              </a:tr>
              <a:tr h="693196">
                <a:tc>
                  <a:txBody>
                    <a:bodyPr/>
                    <a:lstStyle/>
                    <a:p>
                      <a:r>
                        <a:rPr lang="en-AU" sz="1800" b="1" dirty="0">
                          <a:solidFill>
                            <a:schemeClr val="tx1"/>
                          </a:solidFill>
                        </a:rPr>
                        <a:t>Residents Committee Meeting</a:t>
                      </a:r>
                    </a:p>
                  </a:txBody>
                  <a:tcPr marL="59730" marR="59730" marT="29864" marB="29864">
                    <a:solidFill>
                      <a:schemeClr val="accent2">
                        <a:lumMod val="40000"/>
                        <a:lumOff val="60000"/>
                      </a:schemeClr>
                    </a:solidFill>
                  </a:tcPr>
                </a:tc>
                <a:tc>
                  <a:txBody>
                    <a:bodyPr/>
                    <a:lstStyle/>
                    <a:p>
                      <a:r>
                        <a:rPr lang="en-AU" sz="1800" b="1" dirty="0">
                          <a:solidFill>
                            <a:schemeClr val="tx1"/>
                          </a:solidFill>
                        </a:rPr>
                        <a:t>11</a:t>
                      </a:r>
                      <a:r>
                        <a:rPr lang="en-AU" sz="1800" b="1" baseline="30000" dirty="0">
                          <a:solidFill>
                            <a:schemeClr val="tx1"/>
                          </a:solidFill>
                        </a:rPr>
                        <a:t>th</a:t>
                      </a:r>
                      <a:r>
                        <a:rPr lang="en-AU" sz="1800" b="1" dirty="0">
                          <a:solidFill>
                            <a:schemeClr val="tx1"/>
                          </a:solidFill>
                        </a:rPr>
                        <a:t> November</a:t>
                      </a:r>
                    </a:p>
                  </a:txBody>
                  <a:tcPr marL="59730" marR="59730" marT="29864" marB="29864">
                    <a:solidFill>
                      <a:schemeClr val="accent2">
                        <a:lumMod val="40000"/>
                        <a:lumOff val="60000"/>
                      </a:schemeClr>
                    </a:solidFill>
                  </a:tcPr>
                </a:tc>
                <a:tc>
                  <a:txBody>
                    <a:bodyPr/>
                    <a:lstStyle/>
                    <a:p>
                      <a:r>
                        <a:rPr lang="en-AU" sz="1800" b="1" dirty="0">
                          <a:solidFill>
                            <a:schemeClr val="tx1"/>
                          </a:solidFill>
                        </a:rPr>
                        <a:t>10.00 am</a:t>
                      </a:r>
                    </a:p>
                  </a:txBody>
                  <a:tcPr marL="59730" marR="59730" marT="29864" marB="29864">
                    <a:solidFill>
                      <a:schemeClr val="accent2">
                        <a:lumMod val="40000"/>
                        <a:lumOff val="60000"/>
                      </a:schemeClr>
                    </a:solidFill>
                  </a:tcPr>
                </a:tc>
                <a:extLst>
                  <a:ext uri="{0D108BD9-81ED-4DB2-BD59-A6C34878D82A}">
                    <a16:rowId xmlns:a16="http://schemas.microsoft.com/office/drawing/2014/main" val="1186493104"/>
                  </a:ext>
                </a:extLst>
              </a:tr>
            </a:tbl>
          </a:graphicData>
        </a:graphic>
      </p:graphicFrame>
    </p:spTree>
    <p:extLst>
      <p:ext uri="{BB962C8B-B14F-4D97-AF65-F5344CB8AC3E}">
        <p14:creationId xmlns:p14="http://schemas.microsoft.com/office/powerpoint/2010/main" val="3777854048"/>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500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F7EB9-8522-1C3B-15E8-E77F41733956}"/>
              </a:ext>
            </a:extLst>
          </p:cNvPr>
          <p:cNvSpPr>
            <a:spLocks noGrp="1"/>
          </p:cNvSpPr>
          <p:nvPr>
            <p:ph type="title"/>
          </p:nvPr>
        </p:nvSpPr>
        <p:spPr>
          <a:xfrm>
            <a:off x="979714" y="1"/>
            <a:ext cx="10668000" cy="1728132"/>
          </a:xfrm>
        </p:spPr>
        <p:txBody>
          <a:bodyPr>
            <a:noAutofit/>
          </a:bodyPr>
          <a:lstStyle/>
          <a:p>
            <a:pPr algn="ctr"/>
            <a:r>
              <a:rPr lang="en-AU" sz="3600" b="1" i="1" dirty="0">
                <a:solidFill>
                  <a:schemeClr val="accent1">
                    <a:lumMod val="75000"/>
                  </a:schemeClr>
                </a:solidFill>
                <a:latin typeface="Arial Black" panose="020B0A04020102020204" pitchFamily="34" charset="0"/>
              </a:rPr>
              <a:t>Repeating Morning Free Events</a:t>
            </a:r>
            <a:br>
              <a:rPr lang="en-AU" sz="3200" i="1" dirty="0">
                <a:solidFill>
                  <a:schemeClr val="accent1">
                    <a:lumMod val="75000"/>
                  </a:schemeClr>
                </a:solidFill>
              </a:rPr>
            </a:br>
            <a:endParaRPr lang="en-AU" sz="3200" i="1" dirty="0">
              <a:solidFill>
                <a:schemeClr val="accent1">
                  <a:lumMod val="75000"/>
                </a:schemeClr>
              </a:solidFill>
            </a:endParaRPr>
          </a:p>
        </p:txBody>
      </p:sp>
      <p:graphicFrame>
        <p:nvGraphicFramePr>
          <p:cNvPr id="4" name="Content Placeholder 3">
            <a:extLst>
              <a:ext uri="{FF2B5EF4-FFF2-40B4-BE49-F238E27FC236}">
                <a16:creationId xmlns:a16="http://schemas.microsoft.com/office/drawing/2014/main" id="{9800DBBE-878C-5265-4C03-D4794E0C3D5A}"/>
              </a:ext>
            </a:extLst>
          </p:cNvPr>
          <p:cNvGraphicFramePr>
            <a:graphicFrameLocks noGrp="1"/>
          </p:cNvGraphicFramePr>
          <p:nvPr>
            <p:ph idx="1"/>
            <p:extLst>
              <p:ext uri="{D42A27DB-BD31-4B8C-83A1-F6EECF244321}">
                <p14:modId xmlns:p14="http://schemas.microsoft.com/office/powerpoint/2010/main" val="2813409562"/>
              </p:ext>
            </p:extLst>
          </p:nvPr>
        </p:nvGraphicFramePr>
        <p:xfrm>
          <a:off x="762180" y="1149746"/>
          <a:ext cx="11368860" cy="5017234"/>
        </p:xfrm>
        <a:graphic>
          <a:graphicData uri="http://schemas.openxmlformats.org/drawingml/2006/table">
            <a:tbl>
              <a:tblPr firstRow="1" bandRow="1">
                <a:tableStyleId>{5C22544A-7EE6-4342-B048-85BDC9FD1C3A}</a:tableStyleId>
              </a:tblPr>
              <a:tblGrid>
                <a:gridCol w="2071555">
                  <a:extLst>
                    <a:ext uri="{9D8B030D-6E8A-4147-A177-3AD203B41FA5}">
                      <a16:colId xmlns:a16="http://schemas.microsoft.com/office/drawing/2014/main" val="400459557"/>
                    </a:ext>
                  </a:extLst>
                </a:gridCol>
                <a:gridCol w="2010509">
                  <a:extLst>
                    <a:ext uri="{9D8B030D-6E8A-4147-A177-3AD203B41FA5}">
                      <a16:colId xmlns:a16="http://schemas.microsoft.com/office/drawing/2014/main" val="3827258784"/>
                    </a:ext>
                  </a:extLst>
                </a:gridCol>
                <a:gridCol w="2259941">
                  <a:extLst>
                    <a:ext uri="{9D8B030D-6E8A-4147-A177-3AD203B41FA5}">
                      <a16:colId xmlns:a16="http://schemas.microsoft.com/office/drawing/2014/main" val="1734699304"/>
                    </a:ext>
                  </a:extLst>
                </a:gridCol>
                <a:gridCol w="1421525">
                  <a:extLst>
                    <a:ext uri="{9D8B030D-6E8A-4147-A177-3AD203B41FA5}">
                      <a16:colId xmlns:a16="http://schemas.microsoft.com/office/drawing/2014/main" val="2588887983"/>
                    </a:ext>
                  </a:extLst>
                </a:gridCol>
                <a:gridCol w="1824092">
                  <a:extLst>
                    <a:ext uri="{9D8B030D-6E8A-4147-A177-3AD203B41FA5}">
                      <a16:colId xmlns:a16="http://schemas.microsoft.com/office/drawing/2014/main" val="1588386096"/>
                    </a:ext>
                  </a:extLst>
                </a:gridCol>
                <a:gridCol w="1572958">
                  <a:extLst>
                    <a:ext uri="{9D8B030D-6E8A-4147-A177-3AD203B41FA5}">
                      <a16:colId xmlns:a16="http://schemas.microsoft.com/office/drawing/2014/main" val="2548389119"/>
                    </a:ext>
                  </a:extLst>
                </a:gridCol>
                <a:gridCol w="208280">
                  <a:extLst>
                    <a:ext uri="{9D8B030D-6E8A-4147-A177-3AD203B41FA5}">
                      <a16:colId xmlns:a16="http://schemas.microsoft.com/office/drawing/2014/main" val="1055034211"/>
                    </a:ext>
                  </a:extLst>
                </a:gridCol>
              </a:tblGrid>
              <a:tr h="605528">
                <a:tc>
                  <a:txBody>
                    <a:bodyPr/>
                    <a:lstStyle/>
                    <a:p>
                      <a:r>
                        <a:rPr lang="en-AU" dirty="0"/>
                        <a:t>Monday</a:t>
                      </a:r>
                    </a:p>
                  </a:txBody>
                  <a:tcPr/>
                </a:tc>
                <a:tc>
                  <a:txBody>
                    <a:bodyPr/>
                    <a:lstStyle/>
                    <a:p>
                      <a:r>
                        <a:rPr lang="en-AU" dirty="0"/>
                        <a:t>Tuesday</a:t>
                      </a:r>
                    </a:p>
                  </a:txBody>
                  <a:tcPr/>
                </a:tc>
                <a:tc>
                  <a:txBody>
                    <a:bodyPr/>
                    <a:lstStyle/>
                    <a:p>
                      <a:r>
                        <a:rPr lang="en-AU" sz="2000" b="1" dirty="0"/>
                        <a:t>Wednesday</a:t>
                      </a:r>
                    </a:p>
                  </a:txBody>
                  <a:tcPr/>
                </a:tc>
                <a:tc>
                  <a:txBody>
                    <a:bodyPr/>
                    <a:lstStyle/>
                    <a:p>
                      <a:r>
                        <a:rPr lang="en-AU" dirty="0"/>
                        <a:t>Thursday</a:t>
                      </a:r>
                    </a:p>
                  </a:txBody>
                  <a:tcPr/>
                </a:tc>
                <a:tc>
                  <a:txBody>
                    <a:bodyPr/>
                    <a:lstStyle/>
                    <a:p>
                      <a:r>
                        <a:rPr lang="en-AU" sz="2000" b="1" dirty="0"/>
                        <a:t>Friday</a:t>
                      </a:r>
                    </a:p>
                  </a:txBody>
                  <a:tcPr/>
                </a:tc>
                <a:tc>
                  <a:txBody>
                    <a:bodyPr/>
                    <a:lstStyle/>
                    <a:p>
                      <a:r>
                        <a:rPr lang="en-AU" dirty="0"/>
                        <a:t>Saturday</a:t>
                      </a:r>
                    </a:p>
                  </a:txBody>
                  <a:tcPr/>
                </a:tc>
                <a:tc>
                  <a:txBody>
                    <a:bodyPr/>
                    <a:lstStyle/>
                    <a:p>
                      <a:endParaRPr lang="en-AU" dirty="0"/>
                    </a:p>
                  </a:txBody>
                  <a:tcPr/>
                </a:tc>
                <a:extLst>
                  <a:ext uri="{0D108BD9-81ED-4DB2-BD59-A6C34878D82A}">
                    <a16:rowId xmlns:a16="http://schemas.microsoft.com/office/drawing/2014/main" val="639656411"/>
                  </a:ext>
                </a:extLst>
              </a:tr>
              <a:tr h="4411706">
                <a:tc>
                  <a:txBody>
                    <a:bodyPr/>
                    <a:lstStyle/>
                    <a:p>
                      <a:r>
                        <a:rPr lang="en-AU" sz="2000" b="1" dirty="0">
                          <a:latin typeface="Arial Black" panose="020B0A04020102020204" pitchFamily="34" charset="0"/>
                        </a:rPr>
                        <a:t>9.00 - 9.45</a:t>
                      </a:r>
                    </a:p>
                    <a:p>
                      <a:r>
                        <a:rPr lang="en-AU" sz="2000" b="1" dirty="0">
                          <a:latin typeface="Arial Black" panose="020B0A04020102020204" pitchFamily="34" charset="0"/>
                        </a:rPr>
                        <a:t>Chair Yoga and Balance</a:t>
                      </a:r>
                    </a:p>
                    <a:p>
                      <a:r>
                        <a:rPr lang="en-AU" sz="2000" b="1" dirty="0">
                          <a:latin typeface="Arial Black" panose="020B0A04020102020204" pitchFamily="34" charset="0"/>
                        </a:rPr>
                        <a:t>with Marilyn.  Choose your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b="1" dirty="0">
                          <a:latin typeface="Arial Black" panose="020B0A04020102020204" pitchFamily="34" charset="0"/>
                        </a:rPr>
                        <a:t>10.00 am (</a:t>
                      </a:r>
                      <a:r>
                        <a:rPr lang="en-AU" sz="1800" b="1" dirty="0">
                          <a:latin typeface="Arial Black" panose="020B0A04020102020204" pitchFamily="34" charset="0"/>
                        </a:rPr>
                        <a:t>Snooker/Pool) with the Lads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b="1" dirty="0">
                          <a:latin typeface="Arial Black" panose="020B0A04020102020204" pitchFamily="34" charset="0"/>
                        </a:rPr>
                        <a:t>10.00 am </a:t>
                      </a:r>
                      <a:r>
                        <a:rPr lang="en-AU" sz="1800" b="1" dirty="0">
                          <a:latin typeface="Arial Black" panose="020B0A04020102020204" pitchFamily="34" charset="0"/>
                        </a:rPr>
                        <a:t>Indoor Bowls in the Club House</a:t>
                      </a:r>
                    </a:p>
                    <a:p>
                      <a:endParaRPr lang="en-AU" sz="2000" b="1" dirty="0">
                        <a:latin typeface="Arial Black" panose="020B0A04020102020204" pitchFamily="34" charset="0"/>
                      </a:endParaRPr>
                    </a:p>
                  </a:txBody>
                  <a:tcPr/>
                </a:tc>
                <a:tc>
                  <a:txBody>
                    <a:bodyPr/>
                    <a:lstStyle/>
                    <a:p>
                      <a:r>
                        <a:rPr lang="en-AU" b="0" dirty="0">
                          <a:latin typeface="Arial Black" panose="020B0A04020102020204" pitchFamily="34" charset="0"/>
                        </a:rPr>
                        <a:t>2</a:t>
                      </a:r>
                      <a:r>
                        <a:rPr lang="en-AU" b="0" baseline="30000" dirty="0">
                          <a:latin typeface="Arial Black" panose="020B0A04020102020204" pitchFamily="34" charset="0"/>
                        </a:rPr>
                        <a:t>nd</a:t>
                      </a:r>
                      <a:r>
                        <a:rPr lang="en-AU" b="0" dirty="0">
                          <a:latin typeface="Arial Black" panose="020B0A04020102020204" pitchFamily="34" charset="0"/>
                        </a:rPr>
                        <a:t>  Tues 10.00</a:t>
                      </a:r>
                    </a:p>
                    <a:p>
                      <a:r>
                        <a:rPr lang="en-AU" b="0" dirty="0">
                          <a:latin typeface="Arial Black" panose="020B0A04020102020204" pitchFamily="34" charset="0"/>
                        </a:rPr>
                        <a:t>Residents Meeting (EXCEPT Jan)</a:t>
                      </a:r>
                      <a:endParaRPr lang="en-AU" b="0" dirty="0">
                        <a:solidFill>
                          <a:srgbClr val="00B0F0"/>
                        </a:solidFill>
                        <a:latin typeface="Arial Black" panose="020B0A04020102020204" pitchFamily="34" charset="0"/>
                      </a:endParaRPr>
                    </a:p>
                    <a:p>
                      <a:r>
                        <a:rPr lang="en-AU" b="0" dirty="0">
                          <a:solidFill>
                            <a:schemeClr val="bg2">
                              <a:lumMod val="10000"/>
                            </a:schemeClr>
                          </a:solidFill>
                          <a:latin typeface="Arial Black" panose="020B0A04020102020204" pitchFamily="34" charset="0"/>
                        </a:rPr>
                        <a:t>Look for confirmation of time and agenda</a:t>
                      </a:r>
                    </a:p>
                  </a:txBody>
                  <a:tcPr/>
                </a:tc>
                <a:tc>
                  <a:txBody>
                    <a:bodyPr/>
                    <a:lstStyle/>
                    <a:p>
                      <a:r>
                        <a:rPr lang="en-AU" sz="2000" b="1" dirty="0">
                          <a:latin typeface="Arial Black" panose="020B0A04020102020204" pitchFamily="34" charset="0"/>
                        </a:rPr>
                        <a:t>9.00 – 9.45 </a:t>
                      </a:r>
                    </a:p>
                    <a:p>
                      <a:r>
                        <a:rPr lang="en-AU" sz="2000" b="1" dirty="0">
                          <a:latin typeface="Arial Black" panose="020B0A04020102020204" pitchFamily="34" charset="0"/>
                        </a:rPr>
                        <a:t>Tai Chi/Qi Gong Beginners and a Little Zumba </a:t>
                      </a:r>
                    </a:p>
                    <a:p>
                      <a:r>
                        <a:rPr lang="en-AU" sz="2000" b="1" dirty="0">
                          <a:latin typeface="Arial Black" panose="020B0A04020102020204" pitchFamily="34" charset="0"/>
                        </a:rPr>
                        <a:t>with Marilyn</a:t>
                      </a:r>
                    </a:p>
                    <a:p>
                      <a:endParaRPr lang="en-AU" sz="2000" b="1" dirty="0">
                        <a:latin typeface="Arial Black" panose="020B0A04020102020204" pitchFamily="34" charset="0"/>
                      </a:endParaRPr>
                    </a:p>
                    <a:p>
                      <a:r>
                        <a:rPr lang="en-AU" sz="2000" b="1" dirty="0">
                          <a:latin typeface="Arial Black" panose="020B0A04020102020204" pitchFamily="34" charset="0"/>
                        </a:rPr>
                        <a:t>10.00 (Snooker/Pool) with the Lads </a:t>
                      </a:r>
                    </a:p>
                    <a:p>
                      <a:endParaRPr lang="en-AU" sz="2000" b="1" dirty="0"/>
                    </a:p>
                    <a:p>
                      <a:endParaRPr lang="en-AU" sz="2000" b="1" dirty="0"/>
                    </a:p>
                  </a:txBody>
                  <a:tcPr/>
                </a:tc>
                <a:tc>
                  <a:txBody>
                    <a:bodyPr/>
                    <a:lstStyle/>
                    <a:p>
                      <a:r>
                        <a:rPr lang="en-AU" sz="2000" b="1" dirty="0">
                          <a:latin typeface="Arial Black" panose="020B0A04020102020204" pitchFamily="34" charset="0"/>
                        </a:rPr>
                        <a:t>8.00 am Aqua Aerobics – heated pool</a:t>
                      </a:r>
                    </a:p>
                    <a:p>
                      <a:endParaRPr lang="en-AU" sz="2000" b="1" dirty="0">
                        <a:latin typeface="Arial Black" panose="020B0A04020102020204" pitchFamily="34" charset="0"/>
                      </a:endParaRPr>
                    </a:p>
                    <a:p>
                      <a:r>
                        <a:rPr lang="en-AU" sz="2000" b="1" dirty="0">
                          <a:latin typeface="Arial Black" panose="020B0A04020102020204" pitchFamily="34" charset="0"/>
                        </a:rPr>
                        <a:t>9.00 am Craft Group – bring your craft – </a:t>
                      </a:r>
                    </a:p>
                  </a:txBody>
                  <a:tcPr/>
                </a:tc>
                <a:tc>
                  <a:txBody>
                    <a:bodyPr/>
                    <a:lstStyle/>
                    <a:p>
                      <a:r>
                        <a:rPr lang="en-AU" sz="2000" b="1" dirty="0">
                          <a:latin typeface="Arial Black" panose="020B0A04020102020204" pitchFamily="34" charset="0"/>
                        </a:rPr>
                        <a:t>9.00 – 9.45</a:t>
                      </a:r>
                    </a:p>
                    <a:p>
                      <a:r>
                        <a:rPr lang="en-AU" sz="2000" b="1" dirty="0">
                          <a:latin typeface="Arial Black" panose="020B0A04020102020204" pitchFamily="34" charset="0"/>
                        </a:rPr>
                        <a:t>Resistance Training Seniors/</a:t>
                      </a:r>
                    </a:p>
                    <a:p>
                      <a:r>
                        <a:rPr lang="en-AU" sz="2000" b="1" dirty="0">
                          <a:latin typeface="Arial Black" panose="020B0A04020102020204" pitchFamily="34" charset="0"/>
                        </a:rPr>
                        <a:t>Beginners and 10 min Zumba with Marilyn</a:t>
                      </a:r>
                    </a:p>
                    <a:p>
                      <a:endParaRPr lang="en-AU" sz="2000" b="1" dirty="0">
                        <a:latin typeface="Arial Black" panose="020B0A04020102020204" pitchFamily="34" charset="0"/>
                      </a:endParaRPr>
                    </a:p>
                    <a:p>
                      <a:r>
                        <a:rPr lang="en-AU" sz="2000" b="1" dirty="0">
                          <a:latin typeface="Arial Black" panose="020B0A04020102020204" pitchFamily="34" charset="0"/>
                        </a:rPr>
                        <a:t>10.00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b="1" dirty="0">
                          <a:latin typeface="Arial Black" panose="020B0A04020102020204" pitchFamily="34" charset="0"/>
                        </a:rPr>
                        <a:t>(Snooker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b="1" dirty="0">
                          <a:latin typeface="Arial Black" panose="020B0A04020102020204" pitchFamily="34" charset="0"/>
                        </a:rPr>
                        <a:t>/Pool) with the Lads </a:t>
                      </a:r>
                    </a:p>
                    <a:p>
                      <a:endParaRPr lang="en-AU" sz="2000" b="1" dirty="0"/>
                    </a:p>
                  </a:txBody>
                  <a:tcPr/>
                </a:tc>
                <a:tc>
                  <a:txBody>
                    <a:bodyPr/>
                    <a:lstStyle/>
                    <a:p>
                      <a:r>
                        <a:rPr lang="en-AU" sz="2000" b="1" dirty="0">
                          <a:latin typeface="Arial Black" panose="020B0A04020102020204" pitchFamily="34" charset="0"/>
                        </a:rPr>
                        <a:t>8.00 Wheelies Club.  Meet at the Club House</a:t>
                      </a:r>
                    </a:p>
                  </a:txBody>
                  <a:tcPr/>
                </a:tc>
                <a:tc>
                  <a:txBody>
                    <a:bodyPr/>
                    <a:lstStyle/>
                    <a:p>
                      <a:endParaRPr lang="en-AU" dirty="0"/>
                    </a:p>
                  </a:txBody>
                  <a:tcPr/>
                </a:tc>
                <a:extLst>
                  <a:ext uri="{0D108BD9-81ED-4DB2-BD59-A6C34878D82A}">
                    <a16:rowId xmlns:a16="http://schemas.microsoft.com/office/drawing/2014/main" val="3184547710"/>
                  </a:ext>
                </a:extLst>
              </a:tr>
            </a:tbl>
          </a:graphicData>
        </a:graphic>
      </p:graphicFrame>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7674AE6-6F1A-CEC4-18DE-9385D22C2B15}"/>
                  </a:ext>
                </a:extLst>
              </p14:cNvPr>
              <p14:cNvContentPartPr/>
              <p14:nvPr/>
            </p14:nvContentPartPr>
            <p14:xfrm>
              <a:off x="577114" y="1872154"/>
              <a:ext cx="360" cy="360"/>
            </p14:xfrm>
          </p:contentPart>
        </mc:Choice>
        <mc:Fallback xmlns="">
          <p:pic>
            <p:nvPicPr>
              <p:cNvPr id="3" name="Ink 2">
                <a:extLst>
                  <a:ext uri="{FF2B5EF4-FFF2-40B4-BE49-F238E27FC236}">
                    <a16:creationId xmlns:a16="http://schemas.microsoft.com/office/drawing/2014/main" id="{B7674AE6-6F1A-CEC4-18DE-9385D22C2B15}"/>
                  </a:ext>
                </a:extLst>
              </p:cNvPr>
              <p:cNvPicPr/>
              <p:nvPr/>
            </p:nvPicPr>
            <p:blipFill>
              <a:blip r:embed="rId4"/>
              <a:stretch>
                <a:fillRect/>
              </a:stretch>
            </p:blipFill>
            <p:spPr>
              <a:xfrm>
                <a:off x="570994" y="1866034"/>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C825FC9-C1C7-02BF-E1C5-99C885C35802}"/>
                  </a:ext>
                </a:extLst>
              </p14:cNvPr>
              <p14:cNvContentPartPr/>
              <p14:nvPr/>
            </p14:nvContentPartPr>
            <p14:xfrm>
              <a:off x="11811274" y="1904914"/>
              <a:ext cx="360" cy="360"/>
            </p14:xfrm>
          </p:contentPart>
        </mc:Choice>
        <mc:Fallback xmlns="">
          <p:pic>
            <p:nvPicPr>
              <p:cNvPr id="5" name="Ink 4">
                <a:extLst>
                  <a:ext uri="{FF2B5EF4-FFF2-40B4-BE49-F238E27FC236}">
                    <a16:creationId xmlns:a16="http://schemas.microsoft.com/office/drawing/2014/main" id="{1C825FC9-C1C7-02BF-E1C5-99C885C35802}"/>
                  </a:ext>
                </a:extLst>
              </p:cNvPr>
              <p:cNvPicPr/>
              <p:nvPr/>
            </p:nvPicPr>
            <p:blipFill>
              <a:blip r:embed="rId4"/>
              <a:stretch>
                <a:fillRect/>
              </a:stretch>
            </p:blipFill>
            <p:spPr>
              <a:xfrm>
                <a:off x="11805154" y="1898794"/>
                <a:ext cx="12600" cy="12600"/>
              </a:xfrm>
              <a:prstGeom prst="rect">
                <a:avLst/>
              </a:prstGeom>
            </p:spPr>
          </p:pic>
        </mc:Fallback>
      </mc:AlternateContent>
    </p:spTree>
    <p:extLst>
      <p:ext uri="{BB962C8B-B14F-4D97-AF65-F5344CB8AC3E}">
        <p14:creationId xmlns:p14="http://schemas.microsoft.com/office/powerpoint/2010/main" val="82570163"/>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5EB-F190-1DA3-BBDC-8BBDD59AE8E5}"/>
              </a:ext>
            </a:extLst>
          </p:cNvPr>
          <p:cNvSpPr>
            <a:spLocks noGrp="1"/>
          </p:cNvSpPr>
          <p:nvPr>
            <p:ph type="title"/>
          </p:nvPr>
        </p:nvSpPr>
        <p:spPr>
          <a:xfrm>
            <a:off x="716437" y="365125"/>
            <a:ext cx="10637363" cy="1737052"/>
          </a:xfrm>
          <a:solidFill>
            <a:schemeClr val="accent2">
              <a:lumMod val="60000"/>
              <a:lumOff val="40000"/>
            </a:schemeClr>
          </a:solidFill>
        </p:spPr>
        <p:txBody>
          <a:bodyPr>
            <a:normAutofit fontScale="90000"/>
          </a:bodyPr>
          <a:lstStyle/>
          <a:p>
            <a:pPr algn="ctr"/>
            <a:r>
              <a:rPr lang="en-AU" dirty="0"/>
              <a:t>Snooker/Pool – Mon, Wed and Fri – 10.00 am</a:t>
            </a:r>
            <a:br>
              <a:rPr lang="en-AU" dirty="0"/>
            </a:br>
            <a:r>
              <a:rPr lang="en-AU" dirty="0"/>
              <a:t>(with the Lads) – Any ladies interested – you could make a separate time?  </a:t>
            </a:r>
          </a:p>
        </p:txBody>
      </p:sp>
      <p:pic>
        <p:nvPicPr>
          <p:cNvPr id="5" name="Content Placeholder 4" descr="A pool table with balls and a cue&#10;&#10;Description automatically generated">
            <a:extLst>
              <a:ext uri="{FF2B5EF4-FFF2-40B4-BE49-F238E27FC236}">
                <a16:creationId xmlns:a16="http://schemas.microsoft.com/office/drawing/2014/main" id="{D06E65FA-BFD2-5AE4-4E3F-E538B5ACC73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7835" y="2385390"/>
            <a:ext cx="5850615" cy="3656635"/>
          </a:xfrm>
        </p:spPr>
      </p:pic>
      <p:pic>
        <p:nvPicPr>
          <p:cNvPr id="7" name="Picture 6" descr="A pool table with balls and sticks&#10;&#10;Description automatically generated">
            <a:extLst>
              <a:ext uri="{FF2B5EF4-FFF2-40B4-BE49-F238E27FC236}">
                <a16:creationId xmlns:a16="http://schemas.microsoft.com/office/drawing/2014/main" id="{7E312B75-F5B5-E882-7528-97006BDBCF0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782276" y="2385390"/>
            <a:ext cx="4571524" cy="3656635"/>
          </a:xfrm>
          <a:prstGeom prst="rect">
            <a:avLst/>
          </a:prstGeom>
        </p:spPr>
      </p:pic>
    </p:spTree>
    <p:extLst>
      <p:ext uri="{BB962C8B-B14F-4D97-AF65-F5344CB8AC3E}">
        <p14:creationId xmlns:p14="http://schemas.microsoft.com/office/powerpoint/2010/main" val="342974308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500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F7EB9-8522-1C3B-15E8-E77F41733956}"/>
              </a:ext>
            </a:extLst>
          </p:cNvPr>
          <p:cNvSpPr>
            <a:spLocks noGrp="1"/>
          </p:cNvSpPr>
          <p:nvPr>
            <p:ph type="title"/>
          </p:nvPr>
        </p:nvSpPr>
        <p:spPr>
          <a:xfrm>
            <a:off x="544286" y="-27028"/>
            <a:ext cx="10668000" cy="1224232"/>
          </a:xfrm>
        </p:spPr>
        <p:txBody>
          <a:bodyPr>
            <a:noAutofit/>
          </a:bodyPr>
          <a:lstStyle/>
          <a:p>
            <a:pPr algn="ctr"/>
            <a:br>
              <a:rPr lang="en-AU" sz="2800" b="1" dirty="0">
                <a:solidFill>
                  <a:srgbClr val="7030A0"/>
                </a:solidFill>
              </a:rPr>
            </a:br>
            <a:r>
              <a:rPr lang="en-AU" sz="3600" b="1" i="1" dirty="0">
                <a:solidFill>
                  <a:schemeClr val="accent1">
                    <a:lumMod val="75000"/>
                  </a:schemeClr>
                </a:solidFill>
                <a:latin typeface="Arial Black" panose="020B0A04020102020204" pitchFamily="34" charset="0"/>
              </a:rPr>
              <a:t>Repeating Afternoon Events</a:t>
            </a:r>
            <a:br>
              <a:rPr lang="en-AU" sz="3600" b="1" i="1" dirty="0">
                <a:solidFill>
                  <a:schemeClr val="accent1">
                    <a:lumMod val="75000"/>
                  </a:schemeClr>
                </a:solidFill>
                <a:latin typeface="Arial Black" panose="020B0A04020102020204" pitchFamily="34" charset="0"/>
              </a:rPr>
            </a:br>
            <a:r>
              <a:rPr lang="en-AU" sz="3600" b="1" i="1" dirty="0">
                <a:solidFill>
                  <a:schemeClr val="accent1">
                    <a:lumMod val="75000"/>
                  </a:schemeClr>
                </a:solidFill>
                <a:latin typeface="Arial Black" panose="020B0A04020102020204" pitchFamily="34" charset="0"/>
              </a:rPr>
              <a:t>All free</a:t>
            </a:r>
            <a:br>
              <a:rPr lang="en-AU" sz="3200" i="1" dirty="0">
                <a:solidFill>
                  <a:schemeClr val="accent1">
                    <a:lumMod val="75000"/>
                  </a:schemeClr>
                </a:solidFill>
              </a:rPr>
            </a:br>
            <a:endParaRPr lang="en-AU" sz="3200" i="1" dirty="0">
              <a:solidFill>
                <a:schemeClr val="accent1">
                  <a:lumMod val="75000"/>
                </a:schemeClr>
              </a:solidFill>
            </a:endParaRPr>
          </a:p>
        </p:txBody>
      </p:sp>
      <p:graphicFrame>
        <p:nvGraphicFramePr>
          <p:cNvPr id="4" name="Content Placeholder 3">
            <a:extLst>
              <a:ext uri="{FF2B5EF4-FFF2-40B4-BE49-F238E27FC236}">
                <a16:creationId xmlns:a16="http://schemas.microsoft.com/office/drawing/2014/main" id="{9800DBBE-878C-5265-4C03-D4794E0C3D5A}"/>
              </a:ext>
            </a:extLst>
          </p:cNvPr>
          <p:cNvGraphicFramePr>
            <a:graphicFrameLocks noGrp="1"/>
          </p:cNvGraphicFramePr>
          <p:nvPr>
            <p:ph idx="1"/>
            <p:extLst>
              <p:ext uri="{D42A27DB-BD31-4B8C-83A1-F6EECF244321}">
                <p14:modId xmlns:p14="http://schemas.microsoft.com/office/powerpoint/2010/main" val="2110012523"/>
              </p:ext>
            </p:extLst>
          </p:nvPr>
        </p:nvGraphicFramePr>
        <p:xfrm>
          <a:off x="661956" y="989815"/>
          <a:ext cx="10666200" cy="5059680"/>
        </p:xfrm>
        <a:graphic>
          <a:graphicData uri="http://schemas.openxmlformats.org/drawingml/2006/table">
            <a:tbl>
              <a:tblPr firstRow="1" bandRow="1">
                <a:tableStyleId>{5C22544A-7EE6-4342-B048-85BDC9FD1C3A}</a:tableStyleId>
              </a:tblPr>
              <a:tblGrid>
                <a:gridCol w="1374234">
                  <a:extLst>
                    <a:ext uri="{9D8B030D-6E8A-4147-A177-3AD203B41FA5}">
                      <a16:colId xmlns:a16="http://schemas.microsoft.com/office/drawing/2014/main" val="400459557"/>
                    </a:ext>
                  </a:extLst>
                </a:gridCol>
                <a:gridCol w="1775263">
                  <a:extLst>
                    <a:ext uri="{9D8B030D-6E8A-4147-A177-3AD203B41FA5}">
                      <a16:colId xmlns:a16="http://schemas.microsoft.com/office/drawing/2014/main" val="3827258784"/>
                    </a:ext>
                  </a:extLst>
                </a:gridCol>
                <a:gridCol w="1552755">
                  <a:extLst>
                    <a:ext uri="{9D8B030D-6E8A-4147-A177-3AD203B41FA5}">
                      <a16:colId xmlns:a16="http://schemas.microsoft.com/office/drawing/2014/main" val="1734699304"/>
                    </a:ext>
                  </a:extLst>
                </a:gridCol>
                <a:gridCol w="1155940">
                  <a:extLst>
                    <a:ext uri="{9D8B030D-6E8A-4147-A177-3AD203B41FA5}">
                      <a16:colId xmlns:a16="http://schemas.microsoft.com/office/drawing/2014/main" val="2588887983"/>
                    </a:ext>
                  </a:extLst>
                </a:gridCol>
                <a:gridCol w="1438159">
                  <a:extLst>
                    <a:ext uri="{9D8B030D-6E8A-4147-A177-3AD203B41FA5}">
                      <a16:colId xmlns:a16="http://schemas.microsoft.com/office/drawing/2014/main" val="1588386096"/>
                    </a:ext>
                  </a:extLst>
                </a:gridCol>
                <a:gridCol w="1069199">
                  <a:extLst>
                    <a:ext uri="{9D8B030D-6E8A-4147-A177-3AD203B41FA5}">
                      <a16:colId xmlns:a16="http://schemas.microsoft.com/office/drawing/2014/main" val="2548389119"/>
                    </a:ext>
                  </a:extLst>
                </a:gridCol>
                <a:gridCol w="2300650">
                  <a:extLst>
                    <a:ext uri="{9D8B030D-6E8A-4147-A177-3AD203B41FA5}">
                      <a16:colId xmlns:a16="http://schemas.microsoft.com/office/drawing/2014/main" val="1055034211"/>
                    </a:ext>
                  </a:extLst>
                </a:gridCol>
              </a:tblGrid>
              <a:tr h="365565">
                <a:tc>
                  <a:txBody>
                    <a:bodyPr/>
                    <a:lstStyle/>
                    <a:p>
                      <a:r>
                        <a:rPr lang="en-AU" dirty="0"/>
                        <a:t>Monday</a:t>
                      </a:r>
                    </a:p>
                  </a:txBody>
                  <a:tcPr/>
                </a:tc>
                <a:tc>
                  <a:txBody>
                    <a:bodyPr/>
                    <a:lstStyle/>
                    <a:p>
                      <a:r>
                        <a:rPr lang="en-AU" dirty="0"/>
                        <a:t>Tuesday</a:t>
                      </a:r>
                    </a:p>
                  </a:txBody>
                  <a:tcPr/>
                </a:tc>
                <a:tc>
                  <a:txBody>
                    <a:bodyPr/>
                    <a:lstStyle/>
                    <a:p>
                      <a:r>
                        <a:rPr lang="en-AU" sz="2000" b="1" dirty="0"/>
                        <a:t>Wednesday</a:t>
                      </a:r>
                    </a:p>
                  </a:txBody>
                  <a:tcPr/>
                </a:tc>
                <a:tc>
                  <a:txBody>
                    <a:bodyPr/>
                    <a:lstStyle/>
                    <a:p>
                      <a:r>
                        <a:rPr lang="en-AU" dirty="0"/>
                        <a:t>Thursday</a:t>
                      </a:r>
                    </a:p>
                  </a:txBody>
                  <a:tcPr/>
                </a:tc>
                <a:tc>
                  <a:txBody>
                    <a:bodyPr/>
                    <a:lstStyle/>
                    <a:p>
                      <a:r>
                        <a:rPr lang="en-AU" sz="2000" b="1" dirty="0"/>
                        <a:t>Friday</a:t>
                      </a:r>
                    </a:p>
                  </a:txBody>
                  <a:tcPr/>
                </a:tc>
                <a:tc>
                  <a:txBody>
                    <a:bodyPr/>
                    <a:lstStyle/>
                    <a:p>
                      <a:r>
                        <a:rPr lang="en-AU" dirty="0"/>
                        <a:t>Saturday</a:t>
                      </a:r>
                    </a:p>
                  </a:txBody>
                  <a:tcPr/>
                </a:tc>
                <a:tc>
                  <a:txBody>
                    <a:bodyPr/>
                    <a:lstStyle/>
                    <a:p>
                      <a:r>
                        <a:rPr lang="en-AU" dirty="0"/>
                        <a:t>Sunday</a:t>
                      </a:r>
                    </a:p>
                  </a:txBody>
                  <a:tcPr/>
                </a:tc>
                <a:extLst>
                  <a:ext uri="{0D108BD9-81ED-4DB2-BD59-A6C34878D82A}">
                    <a16:rowId xmlns:a16="http://schemas.microsoft.com/office/drawing/2014/main" val="639656411"/>
                  </a:ext>
                </a:extLst>
              </a:tr>
              <a:tr h="4302422">
                <a:tc>
                  <a:txBody>
                    <a:bodyPr/>
                    <a:lstStyle/>
                    <a:p>
                      <a:r>
                        <a:rPr lang="en-AU" sz="2000" b="1" dirty="0"/>
                        <a:t>1.30 – 3.30</a:t>
                      </a:r>
                    </a:p>
                    <a:p>
                      <a:r>
                        <a:rPr lang="en-AU" sz="2000" b="1" dirty="0"/>
                        <a:t>Mahjong with Anita Ph 5328 4077</a:t>
                      </a:r>
                    </a:p>
                    <a:p>
                      <a:endParaRPr lang="en-AU" sz="2000" b="1" dirty="0"/>
                    </a:p>
                    <a:p>
                      <a:r>
                        <a:rPr lang="en-AU" sz="2000" b="1" dirty="0"/>
                        <a:t>4.00 pm Wheelies Group</a:t>
                      </a:r>
                    </a:p>
                    <a:p>
                      <a:endParaRPr lang="en-AU" sz="2000" b="1" dirty="0"/>
                    </a:p>
                    <a:p>
                      <a:endParaRPr lang="en-AU" sz="2000" b="1" dirty="0"/>
                    </a:p>
                  </a:txBody>
                  <a:tcPr/>
                </a:tc>
                <a:tc>
                  <a:txBody>
                    <a:bodyPr/>
                    <a:lstStyle/>
                    <a:p>
                      <a:r>
                        <a:rPr lang="en-AU" sz="2000" b="1" dirty="0"/>
                        <a:t>1.00 – 3.00</a:t>
                      </a:r>
                    </a:p>
                    <a:p>
                      <a:r>
                        <a:rPr lang="en-AU" sz="2000" b="1" dirty="0"/>
                        <a:t>Board Games of </a:t>
                      </a:r>
                      <a:r>
                        <a:rPr lang="en-AU" sz="2000" b="1" dirty="0" err="1"/>
                        <a:t>Rummyo</a:t>
                      </a:r>
                      <a:r>
                        <a:rPr lang="en-AU" sz="2000" b="1" dirty="0"/>
                        <a:t> etc with Ros.</a:t>
                      </a:r>
                      <a:r>
                        <a:rPr lang="en-US" sz="2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 </a:t>
                      </a:r>
                      <a:endParaRPr lang="en-AU" sz="1600" b="0" dirty="0">
                        <a:solidFill>
                          <a:schemeClr val="tx1"/>
                        </a:solidFill>
                        <a:latin typeface="Aptos Black" panose="020F0502020204030204" pitchFamily="34" charset="0"/>
                      </a:endParaRPr>
                    </a:p>
                    <a:p>
                      <a:r>
                        <a:rPr lang="en-AU" sz="2000" b="1" dirty="0"/>
                        <a:t> 3.00 – 5.30</a:t>
                      </a:r>
                    </a:p>
                    <a:p>
                      <a:r>
                        <a:rPr lang="en-AU" sz="2000" b="1" dirty="0"/>
                        <a:t>Croquet with B2</a:t>
                      </a:r>
                    </a:p>
                    <a:p>
                      <a:r>
                        <a:rPr lang="en-AU" sz="2000" b="1" dirty="0"/>
                        <a:t>4.15 Aqua Aerobics with Travis Heated Pool</a:t>
                      </a:r>
                    </a:p>
                    <a:p>
                      <a:r>
                        <a:rPr lang="en-AU" sz="2000" b="1" dirty="0"/>
                        <a:t>5.15 Aqua Aerobics with Travis</a:t>
                      </a:r>
                    </a:p>
                    <a:p>
                      <a:endParaRPr lang="en-AU" sz="2000" b="1" dirty="0"/>
                    </a:p>
                  </a:txBody>
                  <a:tcPr/>
                </a:tc>
                <a:tc>
                  <a:txBody>
                    <a:bodyPr/>
                    <a:lstStyle/>
                    <a:p>
                      <a:r>
                        <a:rPr lang="en-AU" sz="2000" b="1" dirty="0"/>
                        <a:t>1.30 – 3.30</a:t>
                      </a:r>
                    </a:p>
                    <a:p>
                      <a:r>
                        <a:rPr lang="en-AU" sz="2000" b="1" dirty="0"/>
                        <a:t>Mahjong with Anita Ph 5328 4077</a:t>
                      </a:r>
                    </a:p>
                    <a:p>
                      <a:endParaRPr lang="en-AU" sz="2000" b="1" dirty="0"/>
                    </a:p>
                    <a:p>
                      <a:r>
                        <a:rPr lang="en-AU" sz="2000" b="1" dirty="0"/>
                        <a:t>4.30 – 6.30</a:t>
                      </a:r>
                    </a:p>
                    <a:p>
                      <a:r>
                        <a:rPr lang="en-AU" sz="2000" b="1" dirty="0"/>
                        <a:t>Happy Hour &amp; Wine Club</a:t>
                      </a:r>
                    </a:p>
                    <a:p>
                      <a:endParaRPr lang="en-AU" dirty="0"/>
                    </a:p>
                  </a:txBody>
                  <a:tcPr/>
                </a:tc>
                <a:tc>
                  <a:txBody>
                    <a:bodyPr/>
                    <a:lstStyle/>
                    <a:p>
                      <a:r>
                        <a:rPr lang="en-AU" b="1" dirty="0"/>
                        <a:t>1.00 pm</a:t>
                      </a:r>
                    </a:p>
                    <a:p>
                      <a:r>
                        <a:rPr lang="en-AU" b="1" dirty="0"/>
                        <a:t>Social Darts – Still trying to make a team -  all welcome.  </a:t>
                      </a:r>
                    </a:p>
                  </a:txBody>
                  <a:tcPr/>
                </a:tc>
                <a:tc>
                  <a:txBody>
                    <a:bodyPr/>
                    <a:lstStyle/>
                    <a:p>
                      <a:r>
                        <a:rPr lang="en-AU" sz="2000" b="1" dirty="0"/>
                        <a:t>3.30 pm – </a:t>
                      </a:r>
                      <a:r>
                        <a:rPr lang="en-AU" sz="2000" b="1" dirty="0" err="1"/>
                        <a:t>Petanque</a:t>
                      </a:r>
                      <a:r>
                        <a:rPr lang="en-AU" sz="2000" b="1" dirty="0"/>
                        <a:t> (Bocce) on the village green in front of club house</a:t>
                      </a:r>
                    </a:p>
                    <a:p>
                      <a:endParaRPr lang="en-AU" sz="2000" b="1" dirty="0"/>
                    </a:p>
                    <a:p>
                      <a:r>
                        <a:rPr lang="en-AU" sz="2000" b="1" dirty="0"/>
                        <a:t>Bible Group and Prayer Frid 4.00 – 5.00 (Starts 5</a:t>
                      </a:r>
                      <a:r>
                        <a:rPr lang="en-AU" sz="2000" b="1" baseline="30000" dirty="0"/>
                        <a:t>th</a:t>
                      </a:r>
                      <a:r>
                        <a:rPr lang="en-AU" sz="2000" b="1" dirty="0"/>
                        <a:t> Sept)</a:t>
                      </a:r>
                    </a:p>
                  </a:txBody>
                  <a:tcPr/>
                </a:tc>
                <a:tc>
                  <a:txBody>
                    <a:bodyPr/>
                    <a:lstStyle/>
                    <a:p>
                      <a:r>
                        <a:rPr lang="en-AU" sz="1800" b="1" dirty="0"/>
                        <a:t>1.00 – 3.00</a:t>
                      </a:r>
                    </a:p>
                    <a:p>
                      <a:r>
                        <a:rPr lang="en-AU" sz="1800" b="1" dirty="0"/>
                        <a:t>Board Games  </a:t>
                      </a:r>
                      <a:r>
                        <a:rPr lang="en-AU" sz="1800" b="1" dirty="0" err="1"/>
                        <a:t>Rummyo</a:t>
                      </a:r>
                      <a:r>
                        <a:rPr lang="en-AU" sz="1800" b="1" dirty="0"/>
                        <a:t> etc</a:t>
                      </a:r>
                    </a:p>
                    <a:p>
                      <a:endParaRPr lang="en-AU" dirty="0"/>
                    </a:p>
                  </a:txBody>
                  <a:tcPr/>
                </a:tc>
                <a:tc>
                  <a:txBody>
                    <a:bodyPr/>
                    <a:lstStyle/>
                    <a:p>
                      <a:r>
                        <a:rPr lang="en-AU" sz="2000" b="1" dirty="0"/>
                        <a:t>12.30 Last Sun in month.</a:t>
                      </a:r>
                    </a:p>
                    <a:p>
                      <a:r>
                        <a:rPr lang="en-AU" sz="2000" b="1" dirty="0"/>
                        <a:t>EOM (End of Month) Group        B-B-Q</a:t>
                      </a:r>
                    </a:p>
                    <a:p>
                      <a:r>
                        <a:rPr lang="en-AU" sz="2000" b="1" dirty="0"/>
                        <a:t>BYO food.  </a:t>
                      </a:r>
                    </a:p>
                    <a:p>
                      <a:endParaRPr lang="en-AU" sz="2000" b="1" dirty="0"/>
                    </a:p>
                    <a:p>
                      <a:r>
                        <a:rPr lang="en-AU" sz="2000" b="1" dirty="0"/>
                        <a:t>1.30 – 3.30  Mahjong with Anita Ph. 53284077</a:t>
                      </a:r>
                    </a:p>
                    <a:p>
                      <a:endParaRPr lang="en-AU" sz="2000" b="1" dirty="0"/>
                    </a:p>
                  </a:txBody>
                  <a:tcPr/>
                </a:tc>
                <a:extLst>
                  <a:ext uri="{0D108BD9-81ED-4DB2-BD59-A6C34878D82A}">
                    <a16:rowId xmlns:a16="http://schemas.microsoft.com/office/drawing/2014/main" val="3675736380"/>
                  </a:ext>
                </a:extLst>
              </a:tr>
            </a:tbl>
          </a:graphicData>
        </a:graphic>
      </p:graphicFrame>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7674AE6-6F1A-CEC4-18DE-9385D22C2B15}"/>
                  </a:ext>
                </a:extLst>
              </p14:cNvPr>
              <p14:cNvContentPartPr/>
              <p14:nvPr/>
            </p14:nvContentPartPr>
            <p14:xfrm>
              <a:off x="577114" y="1872154"/>
              <a:ext cx="360" cy="360"/>
            </p14:xfrm>
          </p:contentPart>
        </mc:Choice>
        <mc:Fallback xmlns="">
          <p:pic>
            <p:nvPicPr>
              <p:cNvPr id="3" name="Ink 2">
                <a:extLst>
                  <a:ext uri="{FF2B5EF4-FFF2-40B4-BE49-F238E27FC236}">
                    <a16:creationId xmlns:a16="http://schemas.microsoft.com/office/drawing/2014/main" id="{B7674AE6-6F1A-CEC4-18DE-9385D22C2B15}"/>
                  </a:ext>
                </a:extLst>
              </p:cNvPr>
              <p:cNvPicPr/>
              <p:nvPr/>
            </p:nvPicPr>
            <p:blipFill>
              <a:blip r:embed="rId4"/>
              <a:stretch>
                <a:fillRect/>
              </a:stretch>
            </p:blipFill>
            <p:spPr>
              <a:xfrm>
                <a:off x="570994" y="1866034"/>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C825FC9-C1C7-02BF-E1C5-99C885C35802}"/>
                  </a:ext>
                </a:extLst>
              </p14:cNvPr>
              <p14:cNvContentPartPr/>
              <p14:nvPr/>
            </p14:nvContentPartPr>
            <p14:xfrm>
              <a:off x="11811274" y="1904914"/>
              <a:ext cx="360" cy="360"/>
            </p14:xfrm>
          </p:contentPart>
        </mc:Choice>
        <mc:Fallback xmlns="">
          <p:pic>
            <p:nvPicPr>
              <p:cNvPr id="5" name="Ink 4">
                <a:extLst>
                  <a:ext uri="{FF2B5EF4-FFF2-40B4-BE49-F238E27FC236}">
                    <a16:creationId xmlns:a16="http://schemas.microsoft.com/office/drawing/2014/main" id="{1C825FC9-C1C7-02BF-E1C5-99C885C35802}"/>
                  </a:ext>
                </a:extLst>
              </p:cNvPr>
              <p:cNvPicPr/>
              <p:nvPr/>
            </p:nvPicPr>
            <p:blipFill>
              <a:blip r:embed="rId4"/>
              <a:stretch>
                <a:fillRect/>
              </a:stretch>
            </p:blipFill>
            <p:spPr>
              <a:xfrm>
                <a:off x="11805154" y="1898794"/>
                <a:ext cx="12600" cy="12600"/>
              </a:xfrm>
              <a:prstGeom prst="rect">
                <a:avLst/>
              </a:prstGeom>
            </p:spPr>
          </p:pic>
        </mc:Fallback>
      </mc:AlternateContent>
    </p:spTree>
    <p:extLst>
      <p:ext uri="{BB962C8B-B14F-4D97-AF65-F5344CB8AC3E}">
        <p14:creationId xmlns:p14="http://schemas.microsoft.com/office/powerpoint/2010/main" val="623571145"/>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F4E5E4-66A6-1AB4-77F9-EE263C588938}"/>
              </a:ext>
            </a:extLst>
          </p:cNvPr>
          <p:cNvSpPr>
            <a:spLocks noGrp="1"/>
          </p:cNvSpPr>
          <p:nvPr>
            <p:ph type="title"/>
          </p:nvPr>
        </p:nvSpPr>
        <p:spPr>
          <a:xfrm>
            <a:off x="640080" y="320040"/>
            <a:ext cx="6894576" cy="1783080"/>
          </a:xfrm>
        </p:spPr>
        <p:txBody>
          <a:bodyPr anchor="b">
            <a:normAutofit/>
          </a:bodyPr>
          <a:lstStyle/>
          <a:p>
            <a:r>
              <a:rPr lang="en-AU" sz="5400" dirty="0">
                <a:highlight>
                  <a:srgbClr val="00FFFF"/>
                </a:highlight>
                <a:latin typeface="Amasis MT Pro Black" panose="02040A04050005020304" pitchFamily="18" charset="0"/>
              </a:rPr>
              <a:t>Mahjong – 3 times per week</a:t>
            </a:r>
          </a:p>
        </p:txBody>
      </p:sp>
      <p:sp>
        <p:nvSpPr>
          <p:cNvPr id="1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BF9AB5A3-43C1-5C36-AEFC-B64D6842296C}"/>
              </a:ext>
            </a:extLst>
          </p:cNvPr>
          <p:cNvSpPr>
            <a:spLocks noGrp="1"/>
          </p:cNvSpPr>
          <p:nvPr>
            <p:ph idx="1"/>
          </p:nvPr>
        </p:nvSpPr>
        <p:spPr>
          <a:xfrm>
            <a:off x="640080" y="2706624"/>
            <a:ext cx="6625016" cy="3483864"/>
          </a:xfrm>
        </p:spPr>
        <p:txBody>
          <a:bodyPr>
            <a:normAutofit lnSpcReduction="10000"/>
          </a:bodyPr>
          <a:lstStyle/>
          <a:p>
            <a:r>
              <a:rPr lang="en-US" sz="4000" b="1" dirty="0"/>
              <a:t>1.30 – 3.30 - Mon – Wed – Sun</a:t>
            </a:r>
          </a:p>
          <a:p>
            <a:r>
              <a:rPr lang="en-US" sz="4000" b="1" dirty="0"/>
              <a:t>Beginners welcome to join at any or all sessions</a:t>
            </a:r>
          </a:p>
          <a:p>
            <a:r>
              <a:rPr lang="en-US" sz="4000" b="1" dirty="0"/>
              <a:t>Phone Anita 5328 4077  to organize or just turn up</a:t>
            </a:r>
          </a:p>
          <a:p>
            <a:endParaRPr lang="en-US" sz="4000" b="1" dirty="0"/>
          </a:p>
          <a:p>
            <a:endParaRPr lang="en-US" sz="4000" b="1" dirty="0"/>
          </a:p>
        </p:txBody>
      </p:sp>
      <p:pic>
        <p:nvPicPr>
          <p:cNvPr id="5" name="Content Placeholder 4" descr="A close-up of a few playing cards&#10;&#10;Description automatically generated">
            <a:extLst>
              <a:ext uri="{FF2B5EF4-FFF2-40B4-BE49-F238E27FC236}">
                <a16:creationId xmlns:a16="http://schemas.microsoft.com/office/drawing/2014/main" id="{DB2198DE-A95F-44C9-EFBC-48085195DCF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63840" y="639192"/>
            <a:ext cx="4014216" cy="2809951"/>
          </a:xfrm>
          <a:prstGeom prst="rect">
            <a:avLst/>
          </a:prstGeom>
        </p:spPr>
      </p:pic>
      <p:pic>
        <p:nvPicPr>
          <p:cNvPr id="8" name="Picture 7" descr="A person playing mahjong&#10;&#10;Description automatically generated">
            <a:extLst>
              <a:ext uri="{FF2B5EF4-FFF2-40B4-BE49-F238E27FC236}">
                <a16:creationId xmlns:a16="http://schemas.microsoft.com/office/drawing/2014/main" id="{17C650A8-27BC-0201-B9A3-664CCE24255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25509" y="4079193"/>
            <a:ext cx="3272589" cy="2176272"/>
          </a:xfrm>
          <a:prstGeom prst="rect">
            <a:avLst/>
          </a:prstGeom>
        </p:spPr>
      </p:pic>
    </p:spTree>
    <p:extLst>
      <p:ext uri="{BB962C8B-B14F-4D97-AF65-F5344CB8AC3E}">
        <p14:creationId xmlns:p14="http://schemas.microsoft.com/office/powerpoint/2010/main" val="274882967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035D2-6DD9-9959-11A5-137BB2C558AA}"/>
              </a:ext>
            </a:extLst>
          </p:cNvPr>
          <p:cNvSpPr>
            <a:spLocks noGrp="1"/>
          </p:cNvSpPr>
          <p:nvPr>
            <p:ph type="title"/>
          </p:nvPr>
        </p:nvSpPr>
        <p:spPr>
          <a:xfrm>
            <a:off x="5459240" y="751438"/>
            <a:ext cx="5894559" cy="380246"/>
          </a:xfrm>
        </p:spPr>
        <p:txBody>
          <a:bodyPr>
            <a:normAutofit fontScale="90000"/>
          </a:bodyPr>
          <a:lstStyle/>
          <a:p>
            <a:r>
              <a:rPr lang="en-AU" sz="3200" b="1" dirty="0">
                <a:highlight>
                  <a:srgbClr val="FFFF00"/>
                </a:highlight>
                <a:latin typeface="Amasis MT Pro Black" panose="02040A04050005020304" pitchFamily="18" charset="0"/>
              </a:rPr>
              <a:t>Bus to Gympie $1.00 return – part of Qld Gov initiative</a:t>
            </a:r>
            <a:br>
              <a:rPr lang="en-AU" sz="3200" b="1" dirty="0">
                <a:highlight>
                  <a:srgbClr val="FFFF00"/>
                </a:highlight>
                <a:latin typeface="Amasis MT Pro Black" panose="02040A04050005020304" pitchFamily="18" charset="0"/>
              </a:rPr>
            </a:br>
            <a:br>
              <a:rPr lang="en-AU" sz="3200" b="1" dirty="0">
                <a:highlight>
                  <a:srgbClr val="FFFF00"/>
                </a:highlight>
                <a:latin typeface="Amasis MT Pro Black" panose="02040A04050005020304" pitchFamily="18" charset="0"/>
              </a:rPr>
            </a:br>
            <a:br>
              <a:rPr lang="en-AU" sz="3200" b="1" dirty="0">
                <a:highlight>
                  <a:srgbClr val="FFFF00"/>
                </a:highlight>
                <a:latin typeface="Amasis MT Pro Black" panose="02040A04050005020304" pitchFamily="18" charset="0"/>
              </a:rPr>
            </a:br>
            <a:r>
              <a:rPr lang="en-AU" sz="3200" b="1" dirty="0">
                <a:highlight>
                  <a:srgbClr val="FFFF00"/>
                </a:highlight>
                <a:latin typeface="Amasis MT Pro Black" panose="02040A04050005020304" pitchFamily="18" charset="0"/>
              </a:rPr>
              <a:t> </a:t>
            </a:r>
          </a:p>
        </p:txBody>
      </p:sp>
      <p:pic>
        <p:nvPicPr>
          <p:cNvPr id="5" name="Content Placeholder 4" descr="A bus parked in a parking lot&#10;&#10;Description automatically generated">
            <a:extLst>
              <a:ext uri="{FF2B5EF4-FFF2-40B4-BE49-F238E27FC236}">
                <a16:creationId xmlns:a16="http://schemas.microsoft.com/office/drawing/2014/main" id="{048CFA90-7B5A-A136-BFD7-114B58D94E8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651608" y="4496586"/>
            <a:ext cx="3540392" cy="2361414"/>
          </a:xfrm>
        </p:spPr>
      </p:pic>
      <p:pic>
        <p:nvPicPr>
          <p:cNvPr id="7" name="Picture 6" descr="A black and white logo&#10;&#10;Description automatically generated">
            <a:extLst>
              <a:ext uri="{FF2B5EF4-FFF2-40B4-BE49-F238E27FC236}">
                <a16:creationId xmlns:a16="http://schemas.microsoft.com/office/drawing/2014/main" id="{7148403A-E8AA-89E4-93ED-4062D70ED47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769631" y="609029"/>
            <a:ext cx="1168335" cy="1168335"/>
          </a:xfrm>
          <a:prstGeom prst="rect">
            <a:avLst/>
          </a:prstGeom>
        </p:spPr>
      </p:pic>
      <p:pic>
        <p:nvPicPr>
          <p:cNvPr id="13" name="Picture 12" descr="A building with a clock tower&#10;&#10;Description automatically generated">
            <a:extLst>
              <a:ext uri="{FF2B5EF4-FFF2-40B4-BE49-F238E27FC236}">
                <a16:creationId xmlns:a16="http://schemas.microsoft.com/office/drawing/2014/main" id="{D701B24E-B4BD-2BE3-12E0-928432F4869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26748" y="63375"/>
            <a:ext cx="2963398" cy="1666911"/>
          </a:xfrm>
          <a:prstGeom prst="rect">
            <a:avLst/>
          </a:prstGeom>
        </p:spPr>
      </p:pic>
      <p:sp>
        <p:nvSpPr>
          <p:cNvPr id="14" name="TextBox 13">
            <a:extLst>
              <a:ext uri="{FF2B5EF4-FFF2-40B4-BE49-F238E27FC236}">
                <a16:creationId xmlns:a16="http://schemas.microsoft.com/office/drawing/2014/main" id="{B4BE0009-433A-7C7B-0B2A-7CE3FEDA1E88}"/>
              </a:ext>
            </a:extLst>
          </p:cNvPr>
          <p:cNvSpPr txBox="1"/>
          <p:nvPr/>
        </p:nvSpPr>
        <p:spPr>
          <a:xfrm>
            <a:off x="126748" y="1859339"/>
            <a:ext cx="7342360" cy="3693319"/>
          </a:xfrm>
          <a:prstGeom prst="rect">
            <a:avLst/>
          </a:prstGeom>
          <a:noFill/>
        </p:spPr>
        <p:txBody>
          <a:bodyPr wrap="square" rtlCol="0">
            <a:spAutoFit/>
          </a:bodyPr>
          <a:lstStyle/>
          <a:p>
            <a:r>
              <a:rPr lang="en-AU" dirty="0">
                <a:highlight>
                  <a:srgbClr val="FFFF00"/>
                </a:highlight>
              </a:rPr>
              <a:t>8.00 am </a:t>
            </a:r>
            <a:r>
              <a:rPr lang="en-AU" dirty="0"/>
              <a:t>Leaves Dolphin Centre – Tin Can Bay – outside Vegie Shop</a:t>
            </a:r>
          </a:p>
          <a:p>
            <a:endParaRPr lang="en-AU" dirty="0"/>
          </a:p>
          <a:p>
            <a:r>
              <a:rPr lang="en-AU" dirty="0">
                <a:highlight>
                  <a:srgbClr val="FFFF00"/>
                </a:highlight>
              </a:rPr>
              <a:t>9.00 am     </a:t>
            </a:r>
            <a:r>
              <a:rPr lang="en-AU" dirty="0"/>
              <a:t>3 stops at Gympie</a:t>
            </a:r>
          </a:p>
          <a:p>
            <a:r>
              <a:rPr lang="en-AU" dirty="0"/>
              <a:t>	 1. Library 2.Gympie Central 3. Cinemas (Goldfield Shopping Centre</a:t>
            </a:r>
          </a:p>
          <a:p>
            <a:endParaRPr lang="en-AU" dirty="0"/>
          </a:p>
          <a:p>
            <a:r>
              <a:rPr lang="en-AU" dirty="0"/>
              <a:t>If you get off at Cinemas you can walk Mary Street and get a free bus back from Brown Jug Café at </a:t>
            </a:r>
            <a:r>
              <a:rPr lang="en-AU" dirty="0">
                <a:highlight>
                  <a:srgbClr val="FFFF00"/>
                </a:highlight>
              </a:rPr>
              <a:t>10.00 am or 12.00 noon </a:t>
            </a:r>
            <a:r>
              <a:rPr lang="en-AU" dirty="0"/>
              <a:t>to Gympie Central.  Or just stay at the Cinemas or Gympie Central</a:t>
            </a:r>
          </a:p>
          <a:p>
            <a:endParaRPr lang="en-AU" dirty="0"/>
          </a:p>
          <a:p>
            <a:r>
              <a:rPr lang="en-AU" dirty="0"/>
              <a:t>Bus leaves </a:t>
            </a:r>
            <a:r>
              <a:rPr lang="en-AU" dirty="0">
                <a:highlight>
                  <a:srgbClr val="FFFF00"/>
                </a:highlight>
              </a:rPr>
              <a:t>Gympie Cinemas at 1.15 pm or Gympie Central at 1.25 pm </a:t>
            </a:r>
            <a:r>
              <a:rPr lang="en-AU" dirty="0"/>
              <a:t>and arrives back at Tin Can Bay at 2.30 pm at the Vegie Shop - Dolphin Centre</a:t>
            </a:r>
          </a:p>
          <a:p>
            <a:endParaRPr lang="en-AU" dirty="0"/>
          </a:p>
          <a:p>
            <a:r>
              <a:rPr lang="en-AU" dirty="0"/>
              <a:t>Bus Driver Trevor – lives in CWRV</a:t>
            </a:r>
          </a:p>
        </p:txBody>
      </p:sp>
      <p:sp>
        <p:nvSpPr>
          <p:cNvPr id="18" name="TextBox 17">
            <a:extLst>
              <a:ext uri="{FF2B5EF4-FFF2-40B4-BE49-F238E27FC236}">
                <a16:creationId xmlns:a16="http://schemas.microsoft.com/office/drawing/2014/main" id="{DC6D0976-5035-CB3A-E9BB-6FA5C20F66CB}"/>
              </a:ext>
            </a:extLst>
          </p:cNvPr>
          <p:cNvSpPr txBox="1"/>
          <p:nvPr/>
        </p:nvSpPr>
        <p:spPr>
          <a:xfrm>
            <a:off x="8267307" y="2375555"/>
            <a:ext cx="3670659" cy="923330"/>
          </a:xfrm>
          <a:prstGeom prst="rect">
            <a:avLst/>
          </a:prstGeom>
          <a:noFill/>
        </p:spPr>
        <p:txBody>
          <a:bodyPr wrap="square" rtlCol="0">
            <a:spAutoFit/>
          </a:bodyPr>
          <a:lstStyle/>
          <a:p>
            <a:r>
              <a:rPr lang="en-AU" dirty="0"/>
              <a:t>Pls phone June or Bev if you would like to go with others and they can try to coordinate a day</a:t>
            </a:r>
          </a:p>
        </p:txBody>
      </p:sp>
    </p:spTree>
    <p:extLst>
      <p:ext uri="{BB962C8B-B14F-4D97-AF65-F5344CB8AC3E}">
        <p14:creationId xmlns:p14="http://schemas.microsoft.com/office/powerpoint/2010/main" val="386039888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81C7666-7B56-147F-EA2C-1796AA01DF7E}"/>
              </a:ext>
            </a:extLst>
          </p:cNvPr>
          <p:cNvSpPr>
            <a:spLocks noGrp="1"/>
          </p:cNvSpPr>
          <p:nvPr>
            <p:ph type="title"/>
          </p:nvPr>
        </p:nvSpPr>
        <p:spPr>
          <a:xfrm>
            <a:off x="1" y="839323"/>
            <a:ext cx="6525452" cy="1820866"/>
          </a:xfrm>
        </p:spPr>
        <p:txBody>
          <a:bodyPr vert="horz" lIns="91440" tIns="45720" rIns="91440" bIns="45720" rtlCol="0" anchor="b">
            <a:normAutofit fontScale="90000"/>
          </a:bodyPr>
          <a:lstStyle/>
          <a:p>
            <a:pPr algn="ctr"/>
            <a:r>
              <a:rPr lang="en-US" sz="3800" b="1" dirty="0">
                <a:solidFill>
                  <a:srgbClr val="FFFF00"/>
                </a:solidFill>
              </a:rPr>
              <a:t>“Cool Village” Social Darts</a:t>
            </a:r>
            <a:br>
              <a:rPr lang="en-US" sz="3800" b="1" dirty="0">
                <a:solidFill>
                  <a:srgbClr val="FFFF00"/>
                </a:solidFill>
              </a:rPr>
            </a:br>
            <a:br>
              <a:rPr lang="en-US" sz="3800" b="1" dirty="0">
                <a:solidFill>
                  <a:srgbClr val="FFFF00"/>
                </a:solidFill>
              </a:rPr>
            </a:br>
            <a:br>
              <a:rPr lang="en-US" sz="3800" b="1" dirty="0">
                <a:solidFill>
                  <a:srgbClr val="FFFF00"/>
                </a:solidFill>
              </a:rPr>
            </a:br>
            <a:endParaRPr lang="en-US" sz="3800" b="1" dirty="0">
              <a:solidFill>
                <a:srgbClr val="FFFF00"/>
              </a:solidFill>
            </a:endParaRPr>
          </a:p>
        </p:txBody>
      </p:sp>
      <p:cxnSp>
        <p:nvCxnSpPr>
          <p:cNvPr id="29" name="Straight Connector 28">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CD4F9BFA-FB87-9DA2-00E2-9DCF960E9C0B}"/>
              </a:ext>
            </a:extLst>
          </p:cNvPr>
          <p:cNvSpPr>
            <a:spLocks noGrp="1"/>
          </p:cNvSpPr>
          <p:nvPr>
            <p:ph idx="1"/>
          </p:nvPr>
        </p:nvSpPr>
        <p:spPr>
          <a:xfrm>
            <a:off x="680720" y="2997207"/>
            <a:ext cx="5140960" cy="2275830"/>
          </a:xfrm>
        </p:spPr>
        <p:txBody>
          <a:bodyPr>
            <a:normAutofit lnSpcReduction="10000"/>
          </a:bodyPr>
          <a:lstStyle/>
          <a:p>
            <a:pPr>
              <a:buFont typeface="Wingdings" panose="05000000000000000000" pitchFamily="2" charset="2"/>
              <a:buChar char="Ø"/>
            </a:pPr>
            <a:r>
              <a:rPr lang="en-US" sz="2400" dirty="0">
                <a:solidFill>
                  <a:schemeClr val="bg1"/>
                </a:solidFill>
              </a:rPr>
              <a:t>Dart Players  - Amateurs and All levels welcome.  Get a few together for a social game anytime.</a:t>
            </a:r>
          </a:p>
          <a:p>
            <a:pPr>
              <a:buFont typeface="Wingdings" panose="05000000000000000000" pitchFamily="2" charset="2"/>
              <a:buChar char="Ø"/>
            </a:pPr>
            <a:r>
              <a:rPr lang="en-US" sz="2400" dirty="0">
                <a:solidFill>
                  <a:schemeClr val="bg1"/>
                </a:solidFill>
              </a:rPr>
              <a:t>Mixed, teams and male and female teams</a:t>
            </a:r>
          </a:p>
          <a:p>
            <a:pPr>
              <a:buFont typeface="Wingdings" panose="05000000000000000000" pitchFamily="2" charset="2"/>
              <a:buChar char="Ø"/>
            </a:pPr>
            <a:r>
              <a:rPr lang="en-US" sz="2400" dirty="0">
                <a:solidFill>
                  <a:schemeClr val="bg1"/>
                </a:solidFill>
              </a:rPr>
              <a:t>Darts provided or BYO</a:t>
            </a:r>
          </a:p>
          <a:p>
            <a:pPr marL="0" indent="0">
              <a:buNone/>
            </a:pPr>
            <a:endParaRPr lang="en-US" sz="2400" dirty="0">
              <a:solidFill>
                <a:schemeClr val="bg1"/>
              </a:solidFill>
            </a:endParaRPr>
          </a:p>
          <a:p>
            <a:pPr>
              <a:buFont typeface="Wingdings" panose="05000000000000000000" pitchFamily="2" charset="2"/>
              <a:buChar char="Ø"/>
            </a:pPr>
            <a:endParaRPr lang="en-US" sz="2400" dirty="0">
              <a:solidFill>
                <a:schemeClr val="bg1"/>
              </a:solidFill>
            </a:endParaRPr>
          </a:p>
        </p:txBody>
      </p:sp>
      <p:cxnSp>
        <p:nvCxnSpPr>
          <p:cNvPr id="31" name="Straight Connector 30">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Content Placeholder 8" descr="A dart board with darts in the center&#10;&#10;Description automatically generated">
            <a:extLst>
              <a:ext uri="{FF2B5EF4-FFF2-40B4-BE49-F238E27FC236}">
                <a16:creationId xmlns:a16="http://schemas.microsoft.com/office/drawing/2014/main" id="{46982CCF-A116-D0BA-7BBD-0DEA2270738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250" r="2123"/>
          <a:stretch/>
        </p:blipFill>
        <p:spPr>
          <a:xfrm>
            <a:off x="6525453" y="10"/>
            <a:ext cx="5666547" cy="6857990"/>
          </a:xfrm>
          <a:prstGeom prst="rect">
            <a:avLst/>
          </a:prstGeom>
        </p:spPr>
      </p:pic>
    </p:spTree>
    <p:extLst>
      <p:ext uri="{BB962C8B-B14F-4D97-AF65-F5344CB8AC3E}">
        <p14:creationId xmlns:p14="http://schemas.microsoft.com/office/powerpoint/2010/main" val="2101198234"/>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5000">
              <a:srgbClr val="FFC000"/>
            </a:gs>
            <a:gs pos="94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5E27C53F-0306-0B16-F45C-98137C492B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2BE206-CFAA-CD58-7652-4ACCD52A6964}"/>
              </a:ext>
            </a:extLst>
          </p:cNvPr>
          <p:cNvSpPr>
            <a:spLocks noGrp="1"/>
          </p:cNvSpPr>
          <p:nvPr>
            <p:ph type="title"/>
          </p:nvPr>
        </p:nvSpPr>
        <p:spPr>
          <a:xfrm>
            <a:off x="979714" y="219075"/>
            <a:ext cx="10697936" cy="2043358"/>
          </a:xfrm>
        </p:spPr>
        <p:txBody>
          <a:bodyPr>
            <a:noAutofit/>
          </a:bodyPr>
          <a:lstStyle/>
          <a:p>
            <a:pPr algn="ctr"/>
            <a:br>
              <a:rPr lang="en-AU" sz="2800" b="1" dirty="0">
                <a:solidFill>
                  <a:srgbClr val="7030A0"/>
                </a:solidFill>
              </a:rPr>
            </a:br>
            <a:r>
              <a:rPr lang="en-AU" sz="3600" b="1" i="1" dirty="0">
                <a:solidFill>
                  <a:schemeClr val="accent1">
                    <a:lumMod val="75000"/>
                  </a:schemeClr>
                </a:solidFill>
                <a:latin typeface="Arial Black" panose="020B0A04020102020204" pitchFamily="34" charset="0"/>
              </a:rPr>
              <a:t>Repeating Evening and Night Events – Free.  Check special events and slides for any variations to the standard events</a:t>
            </a:r>
            <a:endParaRPr lang="en-AU" sz="3200" i="1" dirty="0">
              <a:solidFill>
                <a:schemeClr val="accent1">
                  <a:lumMod val="75000"/>
                </a:schemeClr>
              </a:solidFill>
            </a:endParaRPr>
          </a:p>
        </p:txBody>
      </p:sp>
      <p:graphicFrame>
        <p:nvGraphicFramePr>
          <p:cNvPr id="4" name="Content Placeholder 3">
            <a:extLst>
              <a:ext uri="{FF2B5EF4-FFF2-40B4-BE49-F238E27FC236}">
                <a16:creationId xmlns:a16="http://schemas.microsoft.com/office/drawing/2014/main" id="{676FB8DB-A4E2-A1BF-59B2-E76E9139AA01}"/>
              </a:ext>
            </a:extLst>
          </p:cNvPr>
          <p:cNvGraphicFramePr>
            <a:graphicFrameLocks noGrp="1"/>
          </p:cNvGraphicFramePr>
          <p:nvPr>
            <p:ph idx="1"/>
            <p:extLst>
              <p:ext uri="{D42A27DB-BD31-4B8C-83A1-F6EECF244321}">
                <p14:modId xmlns:p14="http://schemas.microsoft.com/office/powerpoint/2010/main" val="2572706596"/>
              </p:ext>
            </p:extLst>
          </p:nvPr>
        </p:nvGraphicFramePr>
        <p:xfrm>
          <a:off x="577114" y="2456496"/>
          <a:ext cx="11233801" cy="4030720"/>
        </p:xfrm>
        <a:graphic>
          <a:graphicData uri="http://schemas.openxmlformats.org/drawingml/2006/table">
            <a:tbl>
              <a:tblPr firstRow="1" bandRow="1">
                <a:tableStyleId>{5C22544A-7EE6-4342-B048-85BDC9FD1C3A}</a:tableStyleId>
              </a:tblPr>
              <a:tblGrid>
                <a:gridCol w="1136323">
                  <a:extLst>
                    <a:ext uri="{9D8B030D-6E8A-4147-A177-3AD203B41FA5}">
                      <a16:colId xmlns:a16="http://schemas.microsoft.com/office/drawing/2014/main" val="400459557"/>
                    </a:ext>
                  </a:extLst>
                </a:gridCol>
                <a:gridCol w="2174218">
                  <a:extLst>
                    <a:ext uri="{9D8B030D-6E8A-4147-A177-3AD203B41FA5}">
                      <a16:colId xmlns:a16="http://schemas.microsoft.com/office/drawing/2014/main" val="3827258784"/>
                    </a:ext>
                  </a:extLst>
                </a:gridCol>
                <a:gridCol w="1584652">
                  <a:extLst>
                    <a:ext uri="{9D8B030D-6E8A-4147-A177-3AD203B41FA5}">
                      <a16:colId xmlns:a16="http://schemas.microsoft.com/office/drawing/2014/main" val="1734699304"/>
                    </a:ext>
                  </a:extLst>
                </a:gridCol>
                <a:gridCol w="1584652">
                  <a:extLst>
                    <a:ext uri="{9D8B030D-6E8A-4147-A177-3AD203B41FA5}">
                      <a16:colId xmlns:a16="http://schemas.microsoft.com/office/drawing/2014/main" val="2588887983"/>
                    </a:ext>
                  </a:extLst>
                </a:gridCol>
                <a:gridCol w="1584652">
                  <a:extLst>
                    <a:ext uri="{9D8B030D-6E8A-4147-A177-3AD203B41FA5}">
                      <a16:colId xmlns:a16="http://schemas.microsoft.com/office/drawing/2014/main" val="1588386096"/>
                    </a:ext>
                  </a:extLst>
                </a:gridCol>
                <a:gridCol w="1584652">
                  <a:extLst>
                    <a:ext uri="{9D8B030D-6E8A-4147-A177-3AD203B41FA5}">
                      <a16:colId xmlns:a16="http://schemas.microsoft.com/office/drawing/2014/main" val="2548389119"/>
                    </a:ext>
                  </a:extLst>
                </a:gridCol>
                <a:gridCol w="1584652">
                  <a:extLst>
                    <a:ext uri="{9D8B030D-6E8A-4147-A177-3AD203B41FA5}">
                      <a16:colId xmlns:a16="http://schemas.microsoft.com/office/drawing/2014/main" val="1055034211"/>
                    </a:ext>
                  </a:extLst>
                </a:gridCol>
              </a:tblGrid>
              <a:tr h="390746">
                <a:tc>
                  <a:txBody>
                    <a:bodyPr/>
                    <a:lstStyle/>
                    <a:p>
                      <a:r>
                        <a:rPr lang="en-AU" dirty="0"/>
                        <a:t>Monday</a:t>
                      </a:r>
                    </a:p>
                  </a:txBody>
                  <a:tcPr/>
                </a:tc>
                <a:tc>
                  <a:txBody>
                    <a:bodyPr/>
                    <a:lstStyle/>
                    <a:p>
                      <a:r>
                        <a:rPr lang="en-AU" dirty="0"/>
                        <a:t>Tuesday</a:t>
                      </a:r>
                    </a:p>
                  </a:txBody>
                  <a:tcPr/>
                </a:tc>
                <a:tc>
                  <a:txBody>
                    <a:bodyPr/>
                    <a:lstStyle/>
                    <a:p>
                      <a:r>
                        <a:rPr lang="en-AU" sz="2000" b="1" dirty="0"/>
                        <a:t>Wednesday</a:t>
                      </a:r>
                    </a:p>
                  </a:txBody>
                  <a:tcPr/>
                </a:tc>
                <a:tc>
                  <a:txBody>
                    <a:bodyPr/>
                    <a:lstStyle/>
                    <a:p>
                      <a:r>
                        <a:rPr lang="en-AU" dirty="0"/>
                        <a:t>Thursday</a:t>
                      </a:r>
                    </a:p>
                  </a:txBody>
                  <a:tcPr/>
                </a:tc>
                <a:tc>
                  <a:txBody>
                    <a:bodyPr/>
                    <a:lstStyle/>
                    <a:p>
                      <a:r>
                        <a:rPr lang="en-AU" sz="2000" b="1" dirty="0"/>
                        <a:t>Friday</a:t>
                      </a:r>
                    </a:p>
                  </a:txBody>
                  <a:tcPr/>
                </a:tc>
                <a:tc>
                  <a:txBody>
                    <a:bodyPr/>
                    <a:lstStyle/>
                    <a:p>
                      <a:r>
                        <a:rPr lang="en-AU" dirty="0"/>
                        <a:t>Saturday</a:t>
                      </a:r>
                    </a:p>
                  </a:txBody>
                  <a:tcPr/>
                </a:tc>
                <a:tc>
                  <a:txBody>
                    <a:bodyPr/>
                    <a:lstStyle/>
                    <a:p>
                      <a:r>
                        <a:rPr lang="en-AU" dirty="0"/>
                        <a:t>Sunday</a:t>
                      </a:r>
                    </a:p>
                  </a:txBody>
                  <a:tcPr/>
                </a:tc>
                <a:extLst>
                  <a:ext uri="{0D108BD9-81ED-4DB2-BD59-A6C34878D82A}">
                    <a16:rowId xmlns:a16="http://schemas.microsoft.com/office/drawing/2014/main" val="639656411"/>
                  </a:ext>
                </a:extLst>
              </a:tr>
              <a:tr h="3072263">
                <a:tc>
                  <a:txBody>
                    <a:bodyPr/>
                    <a:lstStyle/>
                    <a:p>
                      <a:endParaRPr lang="en-AU" sz="2000" b="1" dirty="0"/>
                    </a:p>
                  </a:txBody>
                  <a:tcPr/>
                </a:tc>
                <a:tc>
                  <a:txBody>
                    <a:bodyPr/>
                    <a:lstStyle/>
                    <a:p>
                      <a:r>
                        <a:rPr lang="en-AU" sz="2000" b="1" dirty="0"/>
                        <a:t>4.15 – 5.10 Water Aerobics (heated Pool) with Travis</a:t>
                      </a:r>
                    </a:p>
                    <a:p>
                      <a:r>
                        <a:rPr lang="en-AU" sz="2000" b="1" dirty="0"/>
                        <a:t>&amp;</a:t>
                      </a:r>
                    </a:p>
                    <a:p>
                      <a:r>
                        <a:rPr lang="en-AU" sz="2000" b="1" dirty="0"/>
                        <a:t>5.15 – 6.10</a:t>
                      </a:r>
                    </a:p>
                    <a:p>
                      <a:r>
                        <a:rPr lang="en-AU" sz="2000" b="1" dirty="0"/>
                        <a:t>Water Aerobics – Heated Pool with Travis</a:t>
                      </a:r>
                    </a:p>
                    <a:p>
                      <a:endParaRPr lang="en-AU" sz="2000" b="1" dirty="0"/>
                    </a:p>
                  </a:txBody>
                  <a:tcPr/>
                </a:tc>
                <a:tc>
                  <a:txBody>
                    <a:bodyPr/>
                    <a:lstStyle/>
                    <a:p>
                      <a:r>
                        <a:rPr lang="en-AU" sz="2000" b="1" dirty="0"/>
                        <a:t>4.30 – 6.30</a:t>
                      </a:r>
                    </a:p>
                    <a:p>
                      <a:r>
                        <a:rPr lang="en-AU" sz="2000" b="1" dirty="0"/>
                        <a:t>Happy Hour &amp; Wine Club</a:t>
                      </a:r>
                    </a:p>
                    <a:p>
                      <a:endParaRPr lang="en-AU" dirty="0"/>
                    </a:p>
                  </a:txBody>
                  <a:tcPr/>
                </a:tc>
                <a:tc>
                  <a:txBody>
                    <a:bodyPr/>
                    <a:lstStyle/>
                    <a:p>
                      <a:endParaRPr lang="en-AU" dirty="0"/>
                    </a:p>
                  </a:txBody>
                  <a:tcPr/>
                </a:tc>
                <a:tc>
                  <a:txBody>
                    <a:bodyPr/>
                    <a:lstStyle/>
                    <a:p>
                      <a:endParaRPr lang="en-AU" sz="3200" b="0" i="1" dirty="0"/>
                    </a:p>
                  </a:txBody>
                  <a:tcPr/>
                </a:tc>
                <a:tc>
                  <a:txBody>
                    <a:bodyPr/>
                    <a:lstStyle/>
                    <a:p>
                      <a:endParaRPr lang="en-AU" b="1" dirty="0"/>
                    </a:p>
                  </a:txBody>
                  <a:tcPr/>
                </a:tc>
                <a:tc>
                  <a:txBody>
                    <a:bodyPr/>
                    <a:lstStyle/>
                    <a:p>
                      <a:endParaRPr lang="en-AU" sz="2000" b="1" dirty="0"/>
                    </a:p>
                    <a:p>
                      <a:endParaRPr lang="en-AU" sz="2000" b="1" dirty="0"/>
                    </a:p>
                  </a:txBody>
                  <a:tcPr/>
                </a:tc>
                <a:extLst>
                  <a:ext uri="{0D108BD9-81ED-4DB2-BD59-A6C34878D82A}">
                    <a16:rowId xmlns:a16="http://schemas.microsoft.com/office/drawing/2014/main" val="3675736380"/>
                  </a:ext>
                </a:extLst>
              </a:tr>
              <a:tr h="562217">
                <a:tc gridSpan="7">
                  <a:txBody>
                    <a:bodyPr/>
                    <a:lstStyle/>
                    <a:p>
                      <a:endParaRPr lang="en-AU" sz="2400" b="1" dirty="0">
                        <a:latin typeface="Arial Black" panose="020B0A04020102020204" pitchFamily="34" charset="0"/>
                      </a:endParaRPr>
                    </a:p>
                  </a:txBody>
                  <a:tcPr/>
                </a:tc>
                <a:tc hMerge="1">
                  <a:txBody>
                    <a:bodyPr/>
                    <a:lstStyle/>
                    <a:p>
                      <a:endParaRPr lang="en-AU" sz="2000" b="1" dirty="0"/>
                    </a:p>
                  </a:txBody>
                  <a:tcPr/>
                </a:tc>
                <a:tc hMerge="1">
                  <a:txBody>
                    <a:bodyPr/>
                    <a:lstStyle/>
                    <a:p>
                      <a:endParaRPr lang="en-AU" dirty="0"/>
                    </a:p>
                  </a:txBody>
                  <a:tcPr/>
                </a:tc>
                <a:tc hMerge="1">
                  <a:txBody>
                    <a:bodyPr/>
                    <a:lstStyle/>
                    <a:p>
                      <a:endParaRPr lang="en-AU" dirty="0"/>
                    </a:p>
                  </a:txBody>
                  <a:tcPr/>
                </a:tc>
                <a:tc hMerge="1">
                  <a:txBody>
                    <a:bodyPr/>
                    <a:lstStyle/>
                    <a:p>
                      <a:endParaRPr lang="en-AU" sz="2000" b="1" dirty="0"/>
                    </a:p>
                  </a:txBody>
                  <a:tcPr/>
                </a:tc>
                <a:tc hMerge="1">
                  <a:txBody>
                    <a:bodyPr/>
                    <a:lstStyle/>
                    <a:p>
                      <a:endParaRPr lang="en-AU" dirty="0"/>
                    </a:p>
                  </a:txBody>
                  <a:tcPr/>
                </a:tc>
                <a:tc hMerge="1">
                  <a:txBody>
                    <a:bodyPr/>
                    <a:lstStyle/>
                    <a:p>
                      <a:endParaRPr lang="en-AU" sz="2000" b="1" dirty="0"/>
                    </a:p>
                  </a:txBody>
                  <a:tcPr/>
                </a:tc>
                <a:extLst>
                  <a:ext uri="{0D108BD9-81ED-4DB2-BD59-A6C34878D82A}">
                    <a16:rowId xmlns:a16="http://schemas.microsoft.com/office/drawing/2014/main" val="408642517"/>
                  </a:ext>
                </a:extLst>
              </a:tr>
            </a:tbl>
          </a:graphicData>
        </a:graphic>
      </p:graphicFrame>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7805C4BA-77AD-40D7-C080-2EAB4203B9FE}"/>
                  </a:ext>
                </a:extLst>
              </p14:cNvPr>
              <p14:cNvContentPartPr/>
              <p14:nvPr/>
            </p14:nvContentPartPr>
            <p14:xfrm>
              <a:off x="577114" y="1872154"/>
              <a:ext cx="360" cy="360"/>
            </p14:xfrm>
          </p:contentPart>
        </mc:Choice>
        <mc:Fallback xmlns="">
          <p:pic>
            <p:nvPicPr>
              <p:cNvPr id="3" name="Ink 2">
                <a:extLst>
                  <a:ext uri="{FF2B5EF4-FFF2-40B4-BE49-F238E27FC236}">
                    <a16:creationId xmlns:a16="http://schemas.microsoft.com/office/drawing/2014/main" id="{7805C4BA-77AD-40D7-C080-2EAB4203B9FE}"/>
                  </a:ext>
                </a:extLst>
              </p:cNvPr>
              <p:cNvPicPr/>
              <p:nvPr/>
            </p:nvPicPr>
            <p:blipFill>
              <a:blip r:embed="rId4"/>
              <a:stretch>
                <a:fillRect/>
              </a:stretch>
            </p:blipFill>
            <p:spPr>
              <a:xfrm>
                <a:off x="570994" y="1866034"/>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D18EFA2B-65B9-C293-7D6A-80BC617E9407}"/>
                  </a:ext>
                </a:extLst>
              </p14:cNvPr>
              <p14:cNvContentPartPr/>
              <p14:nvPr/>
            </p14:nvContentPartPr>
            <p14:xfrm>
              <a:off x="11811274" y="1904914"/>
              <a:ext cx="360" cy="360"/>
            </p14:xfrm>
          </p:contentPart>
        </mc:Choice>
        <mc:Fallback xmlns="">
          <p:pic>
            <p:nvPicPr>
              <p:cNvPr id="5" name="Ink 4">
                <a:extLst>
                  <a:ext uri="{FF2B5EF4-FFF2-40B4-BE49-F238E27FC236}">
                    <a16:creationId xmlns:a16="http://schemas.microsoft.com/office/drawing/2014/main" id="{D18EFA2B-65B9-C293-7D6A-80BC617E9407}"/>
                  </a:ext>
                </a:extLst>
              </p:cNvPr>
              <p:cNvPicPr/>
              <p:nvPr/>
            </p:nvPicPr>
            <p:blipFill>
              <a:blip r:embed="rId4"/>
              <a:stretch>
                <a:fillRect/>
              </a:stretch>
            </p:blipFill>
            <p:spPr>
              <a:xfrm>
                <a:off x="11805154" y="1898794"/>
                <a:ext cx="12600" cy="12600"/>
              </a:xfrm>
              <a:prstGeom prst="rect">
                <a:avLst/>
              </a:prstGeom>
            </p:spPr>
          </p:pic>
        </mc:Fallback>
      </mc:AlternateContent>
    </p:spTree>
    <p:extLst>
      <p:ext uri="{BB962C8B-B14F-4D97-AF65-F5344CB8AC3E}">
        <p14:creationId xmlns:p14="http://schemas.microsoft.com/office/powerpoint/2010/main" val="83134749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le of different colored paper money&#10;&#10;Description automatically generated">
            <a:extLst>
              <a:ext uri="{FF2B5EF4-FFF2-40B4-BE49-F238E27FC236}">
                <a16:creationId xmlns:a16="http://schemas.microsoft.com/office/drawing/2014/main" id="{768CE9F1-064E-D46D-120C-53AB71D2FD9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531" r="2" b="2"/>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252FA-E5B1-995D-D7F6-58662BD52AA1}"/>
              </a:ext>
            </a:extLst>
          </p:cNvPr>
          <p:cNvSpPr>
            <a:spLocks noGrp="1"/>
          </p:cNvSpPr>
          <p:nvPr>
            <p:ph type="title"/>
          </p:nvPr>
        </p:nvSpPr>
        <p:spPr>
          <a:xfrm>
            <a:off x="7531609" y="-10"/>
            <a:ext cx="4562981" cy="6858000"/>
          </a:xfrm>
        </p:spPr>
        <p:txBody>
          <a:bodyPr>
            <a:normAutofit fontScale="90000"/>
          </a:bodyPr>
          <a:lstStyle/>
          <a:p>
            <a:br>
              <a:rPr lang="en-AU" sz="2800" b="1" dirty="0"/>
            </a:br>
            <a:br>
              <a:rPr lang="en-AU" sz="2800" b="1" dirty="0"/>
            </a:br>
            <a:br>
              <a:rPr lang="en-AU" sz="2800" b="1" dirty="0"/>
            </a:br>
            <a:r>
              <a:rPr lang="en-AU" sz="2200" b="1" dirty="0"/>
              <a:t>POWER BALL SYNDICATE</a:t>
            </a:r>
            <a:br>
              <a:rPr lang="en-AU" sz="2200" b="1" dirty="0"/>
            </a:br>
            <a:r>
              <a:rPr lang="en-AU" sz="2200" b="1" dirty="0"/>
              <a:t>“COOL VILLAGE PEOPLE”</a:t>
            </a:r>
            <a:br>
              <a:rPr lang="en-AU" sz="2200" b="1" dirty="0"/>
            </a:br>
            <a:r>
              <a:rPr lang="en-AU" sz="2200" b="1" dirty="0"/>
              <a:t>Available for Residents Only</a:t>
            </a:r>
            <a:br>
              <a:rPr lang="en-AU" sz="2200" b="1" dirty="0"/>
            </a:br>
            <a:r>
              <a:rPr lang="en-AU" sz="2200" b="1" dirty="0"/>
              <a:t>REGISTER AT Unit 76</a:t>
            </a:r>
            <a:r>
              <a:rPr lang="en-AU" sz="2200" dirty="0"/>
              <a:t> (John and Marilyn).  The syndicate numbers are limited. We have openings for a few more presently.  Pls apply to Marilyn or John.</a:t>
            </a:r>
            <a:br>
              <a:rPr lang="en-AU" sz="2200" dirty="0"/>
            </a:br>
            <a:br>
              <a:rPr lang="en-AU" sz="2200" dirty="0"/>
            </a:br>
            <a:r>
              <a:rPr lang="en-AU" sz="2200" dirty="0">
                <a:highlight>
                  <a:srgbClr val="00FFFF"/>
                </a:highlight>
              </a:rPr>
              <a:t>The main rule is that you are responsible to pay your weekly $5.00 contribution to the Syndicate.  </a:t>
            </a:r>
            <a:r>
              <a:rPr lang="en-AU" sz="2200" dirty="0"/>
              <a:t>If you don’t pay you can’t win.  </a:t>
            </a:r>
            <a:r>
              <a:rPr lang="en-AU" sz="2200">
                <a:highlight>
                  <a:srgbClr val="00FFFF"/>
                </a:highlight>
              </a:rPr>
              <a:t>Larger contributions can </a:t>
            </a:r>
            <a:r>
              <a:rPr lang="en-AU" sz="2200" dirty="0">
                <a:highlight>
                  <a:srgbClr val="00FFFF"/>
                </a:highlight>
              </a:rPr>
              <a:t>be paid in advance for several weeks if more convenient. </a:t>
            </a:r>
            <a:r>
              <a:rPr lang="en-AU" sz="2200" dirty="0"/>
              <a:t> These details are entered into a spreadsheet with individual accounts including winnings for good record keeping.   Unit 76 (Marilyn) is the collection point.  Call in most times or phone 0401 410 883 to make enquiries and arrangements.  Winnings are distributed to individual accounts which can be collected or used for future games and which are being used to increase numbers of tickets for increased potential.  Any large winnings will be distributed.</a:t>
            </a:r>
            <a:br>
              <a:rPr lang="en-AU" sz="2200" dirty="0"/>
            </a:br>
            <a:br>
              <a:rPr lang="en-AU" sz="2800" b="1" dirty="0"/>
            </a:br>
            <a:br>
              <a:rPr lang="en-AU" sz="2800" b="1" dirty="0"/>
            </a:br>
            <a:endParaRPr lang="en-AU" sz="2800" b="1" dirty="0"/>
          </a:p>
        </p:txBody>
      </p:sp>
      <p:sp>
        <p:nvSpPr>
          <p:cNvPr id="6" name="TextBox 5">
            <a:extLst>
              <a:ext uri="{FF2B5EF4-FFF2-40B4-BE49-F238E27FC236}">
                <a16:creationId xmlns:a16="http://schemas.microsoft.com/office/drawing/2014/main" id="{7B0B0A3E-C46A-1435-C92F-548EE6FA8C56}"/>
              </a:ext>
            </a:extLst>
          </p:cNvPr>
          <p:cNvSpPr txBox="1"/>
          <p:nvPr/>
        </p:nvSpPr>
        <p:spPr>
          <a:xfrm>
            <a:off x="9484913" y="6657945"/>
            <a:ext cx="184730" cy="200055"/>
          </a:xfrm>
          <a:prstGeom prst="rect">
            <a:avLst/>
          </a:prstGeom>
          <a:solidFill>
            <a:srgbClr val="000000"/>
          </a:solidFill>
        </p:spPr>
        <p:txBody>
          <a:bodyPr wrap="none" rtlCol="0">
            <a:spAutoFit/>
          </a:bodyPr>
          <a:lstStyle/>
          <a:p>
            <a:pPr algn="r">
              <a:spcAft>
                <a:spcPts val="600"/>
              </a:spcAft>
            </a:pPr>
            <a:endParaRPr lang="en-AU" sz="700" dirty="0">
              <a:solidFill>
                <a:srgbClr val="FFFFFF"/>
              </a:solidFill>
            </a:endParaRPr>
          </a:p>
        </p:txBody>
      </p:sp>
      <p:sp>
        <p:nvSpPr>
          <p:cNvPr id="3" name="TextBox 2">
            <a:extLst>
              <a:ext uri="{FF2B5EF4-FFF2-40B4-BE49-F238E27FC236}">
                <a16:creationId xmlns:a16="http://schemas.microsoft.com/office/drawing/2014/main" id="{4DE1C1D4-2743-CC7E-40DC-E269AB41CA19}"/>
              </a:ext>
            </a:extLst>
          </p:cNvPr>
          <p:cNvSpPr txBox="1"/>
          <p:nvPr/>
        </p:nvSpPr>
        <p:spPr>
          <a:xfrm>
            <a:off x="3959046" y="4498266"/>
            <a:ext cx="2925649" cy="1200329"/>
          </a:xfrm>
          <a:prstGeom prst="rect">
            <a:avLst/>
          </a:prstGeom>
          <a:solidFill>
            <a:schemeClr val="bg1"/>
          </a:solidFill>
        </p:spPr>
        <p:txBody>
          <a:bodyPr wrap="square" rtlCol="0">
            <a:spAutoFit/>
          </a:bodyPr>
          <a:lstStyle/>
          <a:p>
            <a:r>
              <a:rPr lang="en-AU" dirty="0"/>
              <a:t>Recent Winnings:</a:t>
            </a:r>
          </a:p>
          <a:p>
            <a:r>
              <a:rPr lang="en-AU" dirty="0"/>
              <a:t>7/8/2025 $51.26</a:t>
            </a:r>
          </a:p>
          <a:p>
            <a:endParaRPr lang="en-AU" dirty="0"/>
          </a:p>
          <a:p>
            <a:endParaRPr lang="en-AU" dirty="0"/>
          </a:p>
        </p:txBody>
      </p:sp>
    </p:spTree>
    <p:extLst>
      <p:ext uri="{BB962C8B-B14F-4D97-AF65-F5344CB8AC3E}">
        <p14:creationId xmlns:p14="http://schemas.microsoft.com/office/powerpoint/2010/main" val="393316866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9C5648-62DC-44E0-EEA9-A84DE7C191CA}"/>
              </a:ext>
            </a:extLst>
          </p:cNvPr>
          <p:cNvSpPr>
            <a:spLocks noGrp="1"/>
          </p:cNvSpPr>
          <p:nvPr>
            <p:ph type="title"/>
          </p:nvPr>
        </p:nvSpPr>
        <p:spPr>
          <a:xfrm>
            <a:off x="138897" y="365125"/>
            <a:ext cx="5405376" cy="653447"/>
          </a:xfrm>
        </p:spPr>
        <p:txBody>
          <a:bodyPr vert="horz" lIns="91440" tIns="45720" rIns="91440" bIns="45720" rtlCol="0" anchor="ctr">
            <a:noAutofit/>
          </a:bodyPr>
          <a:lstStyle/>
          <a:p>
            <a:r>
              <a:rPr lang="en-US" sz="4800" b="1" kern="1200" dirty="0">
                <a:solidFill>
                  <a:schemeClr val="tx1"/>
                </a:solidFill>
                <a:latin typeface="+mj-lt"/>
                <a:ea typeface="+mj-ea"/>
                <a:cs typeface="+mj-cs"/>
              </a:rPr>
              <a:t>Cards and games</a:t>
            </a:r>
          </a:p>
        </p:txBody>
      </p:sp>
      <p:pic>
        <p:nvPicPr>
          <p:cNvPr id="5" name="Content Placeholder 4" descr="A close up of playing cards&#10;&#10;Description automatically generated">
            <a:extLst>
              <a:ext uri="{FF2B5EF4-FFF2-40B4-BE49-F238E27FC236}">
                <a16:creationId xmlns:a16="http://schemas.microsoft.com/office/drawing/2014/main" id="{E118ADF1-B524-E34B-8D4A-CDCABDEC2A75}"/>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4055" r="-1" b="-1"/>
          <a:stretch/>
        </p:blipFill>
        <p:spPr>
          <a:xfrm>
            <a:off x="6204030" y="658864"/>
            <a:ext cx="5987970" cy="3035503"/>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10" name="Picture 9" descr="A chess board with chess pieces&#10;&#10;Description automatically generated">
            <a:extLst>
              <a:ext uri="{FF2B5EF4-FFF2-40B4-BE49-F238E27FC236}">
                <a16:creationId xmlns:a16="http://schemas.microsoft.com/office/drawing/2014/main" id="{E9B42770-A61E-B694-4E15-301BEBE058F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23128" b="22720"/>
          <a:stretch/>
        </p:blipFill>
        <p:spPr>
          <a:xfrm>
            <a:off x="6427712" y="3843684"/>
            <a:ext cx="5761240" cy="2355452"/>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13" name="TextBox 12">
            <a:extLst>
              <a:ext uri="{FF2B5EF4-FFF2-40B4-BE49-F238E27FC236}">
                <a16:creationId xmlns:a16="http://schemas.microsoft.com/office/drawing/2014/main" id="{4AB5D69E-59DB-9FA9-E087-6574E7F65188}"/>
              </a:ext>
            </a:extLst>
          </p:cNvPr>
          <p:cNvSpPr txBox="1"/>
          <p:nvPr/>
        </p:nvSpPr>
        <p:spPr>
          <a:xfrm>
            <a:off x="234387" y="1294941"/>
            <a:ext cx="6140368" cy="4588949"/>
          </a:xfrm>
          <a:prstGeom prst="rect">
            <a:avLst/>
          </a:prstGeom>
          <a:noFill/>
        </p:spPr>
        <p:txBody>
          <a:bodyPr wrap="square">
            <a:spAutoFit/>
          </a:bodyPr>
          <a:lstStyle/>
          <a:p>
            <a:pPr indent="-228600">
              <a:lnSpc>
                <a:spcPct val="90000"/>
              </a:lnSpc>
              <a:spcAft>
                <a:spcPts val="600"/>
              </a:spcAft>
              <a:buFont typeface="Arial" panose="020B0604020202020204" pitchFamily="34" charset="0"/>
              <a:buChar char="•"/>
            </a:pPr>
            <a:r>
              <a:rPr lang="en-US" sz="2800" b="1" dirty="0">
                <a:solidFill>
                  <a:srgbClr val="7030A0"/>
                </a:solidFill>
              </a:rPr>
              <a:t>Wanted – Players </a:t>
            </a:r>
          </a:p>
          <a:p>
            <a:pPr indent="-228600">
              <a:lnSpc>
                <a:spcPct val="90000"/>
              </a:lnSpc>
              <a:spcAft>
                <a:spcPts val="600"/>
              </a:spcAft>
              <a:buFont typeface="Arial" panose="020B0604020202020204" pitchFamily="34" charset="0"/>
              <a:buChar char="•"/>
            </a:pPr>
            <a:r>
              <a:rPr lang="en-US" sz="2800" dirty="0">
                <a:solidFill>
                  <a:srgbClr val="7030A0"/>
                </a:solidFill>
              </a:rPr>
              <a:t>e.g. 500, Bridge, Canasta, Euchre, Uno,  Poker or any </a:t>
            </a:r>
            <a:r>
              <a:rPr lang="en-US" sz="2800" dirty="0" err="1">
                <a:solidFill>
                  <a:srgbClr val="7030A0"/>
                </a:solidFill>
              </a:rPr>
              <a:t>favourite</a:t>
            </a:r>
            <a:r>
              <a:rPr lang="en-US" sz="2800" dirty="0">
                <a:solidFill>
                  <a:srgbClr val="7030A0"/>
                </a:solidFill>
              </a:rPr>
              <a:t> game </a:t>
            </a:r>
            <a:r>
              <a:rPr lang="en-US" sz="2800" dirty="0" err="1">
                <a:solidFill>
                  <a:srgbClr val="7030A0"/>
                </a:solidFill>
              </a:rPr>
              <a:t>etc</a:t>
            </a:r>
            <a:endParaRPr lang="en-US" sz="2800" dirty="0">
              <a:solidFill>
                <a:srgbClr val="7030A0"/>
              </a:solidFill>
            </a:endParaRPr>
          </a:p>
          <a:p>
            <a:pPr indent="-228600">
              <a:lnSpc>
                <a:spcPct val="90000"/>
              </a:lnSpc>
              <a:spcAft>
                <a:spcPts val="600"/>
              </a:spcAft>
              <a:buFont typeface="Arial" panose="020B0604020202020204" pitchFamily="34" charset="0"/>
              <a:buChar char="•"/>
            </a:pPr>
            <a:r>
              <a:rPr lang="en-US" sz="2800" dirty="0">
                <a:solidFill>
                  <a:srgbClr val="7030A0"/>
                </a:solidFill>
              </a:rPr>
              <a:t>Scrabble, Chess, Dominos, Backgammon </a:t>
            </a:r>
            <a:r>
              <a:rPr lang="en-US" sz="2800" dirty="0" err="1">
                <a:solidFill>
                  <a:srgbClr val="7030A0"/>
                </a:solidFill>
              </a:rPr>
              <a:t>etc</a:t>
            </a:r>
            <a:endParaRPr lang="en-US" sz="2800" dirty="0">
              <a:solidFill>
                <a:srgbClr val="7030A0"/>
              </a:solidFill>
            </a:endParaRPr>
          </a:p>
          <a:p>
            <a:pPr indent="-228600">
              <a:lnSpc>
                <a:spcPct val="90000"/>
              </a:lnSpc>
              <a:spcAft>
                <a:spcPts val="600"/>
              </a:spcAft>
              <a:buFont typeface="Arial" panose="020B0604020202020204" pitchFamily="34" charset="0"/>
              <a:buChar char="•"/>
            </a:pPr>
            <a:r>
              <a:rPr lang="en-US" sz="2800" b="1" dirty="0">
                <a:solidFill>
                  <a:srgbClr val="7030A0"/>
                </a:solidFill>
              </a:rPr>
              <a:t>Expressions of Interest please.</a:t>
            </a:r>
            <a:r>
              <a:rPr lang="en-US" sz="2800" dirty="0">
                <a:solidFill>
                  <a:srgbClr val="7030A0"/>
                </a:solidFill>
              </a:rPr>
              <a:t>  Put your name, contact and suggestions </a:t>
            </a:r>
            <a:r>
              <a:rPr lang="en-US" sz="2800" dirty="0" err="1">
                <a:solidFill>
                  <a:srgbClr val="7030A0"/>
                </a:solidFill>
              </a:rPr>
              <a:t>etc</a:t>
            </a:r>
            <a:r>
              <a:rPr lang="en-US" sz="2800" dirty="0">
                <a:solidFill>
                  <a:srgbClr val="7030A0"/>
                </a:solidFill>
              </a:rPr>
              <a:t> in the club mailbox and let’s see if we can get some games and competition going. Pls nominate your preferred day and time. </a:t>
            </a:r>
          </a:p>
        </p:txBody>
      </p:sp>
    </p:spTree>
    <p:extLst>
      <p:ext uri="{BB962C8B-B14F-4D97-AF65-F5344CB8AC3E}">
        <p14:creationId xmlns:p14="http://schemas.microsoft.com/office/powerpoint/2010/main" val="1254050864"/>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69205-5F03-4E4F-948E-EBF1EC896AE5}"/>
              </a:ext>
            </a:extLst>
          </p:cNvPr>
          <p:cNvSpPr>
            <a:spLocks noGrp="1"/>
          </p:cNvSpPr>
          <p:nvPr>
            <p:ph type="title"/>
          </p:nvPr>
        </p:nvSpPr>
        <p:spPr>
          <a:xfrm>
            <a:off x="1078712" y="420062"/>
            <a:ext cx="10738150" cy="1398689"/>
          </a:xfrm>
        </p:spPr>
        <p:txBody>
          <a:bodyPr>
            <a:normAutofit fontScale="90000"/>
          </a:bodyPr>
          <a:lstStyle/>
          <a:p>
            <a:pPr algn="ctr"/>
            <a:r>
              <a:rPr lang="en-AU" b="1" dirty="0">
                <a:highlight>
                  <a:srgbClr val="FFFF00"/>
                </a:highlight>
              </a:rPr>
              <a:t>SLIDES UPDATED EVERY SUNDAY - ANY CHANGES, COMMENTS OR SUGGESTIONS PLEASE ADVISE MARILYN Unit 76</a:t>
            </a:r>
          </a:p>
        </p:txBody>
      </p:sp>
      <p:pic>
        <p:nvPicPr>
          <p:cNvPr id="5" name="Content Placeholder 4" descr="A hand holding a phone&#10;&#10;Description automatically generated">
            <a:extLst>
              <a:ext uri="{FF2B5EF4-FFF2-40B4-BE49-F238E27FC236}">
                <a16:creationId xmlns:a16="http://schemas.microsoft.com/office/drawing/2014/main" id="{34C5B478-CB78-ED90-DA08-4412FD7B70DE}"/>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63457" y="2459421"/>
            <a:ext cx="5510143" cy="4199735"/>
          </a:xfrm>
        </p:spPr>
      </p:pic>
      <p:sp>
        <p:nvSpPr>
          <p:cNvPr id="6" name="TextBox 5">
            <a:extLst>
              <a:ext uri="{FF2B5EF4-FFF2-40B4-BE49-F238E27FC236}">
                <a16:creationId xmlns:a16="http://schemas.microsoft.com/office/drawing/2014/main" id="{D63B961B-3CBD-0E55-DE0B-A2E92D91DDF3}"/>
              </a:ext>
            </a:extLst>
          </p:cNvPr>
          <p:cNvSpPr txBox="1"/>
          <p:nvPr/>
        </p:nvSpPr>
        <p:spPr>
          <a:xfrm>
            <a:off x="575281" y="2636431"/>
            <a:ext cx="6488176" cy="2739211"/>
          </a:xfrm>
          <a:prstGeom prst="rect">
            <a:avLst/>
          </a:prstGeom>
          <a:noFill/>
        </p:spPr>
        <p:txBody>
          <a:bodyPr wrap="square" rtlCol="0">
            <a:spAutoFit/>
          </a:bodyPr>
          <a:lstStyle/>
          <a:p>
            <a:r>
              <a:rPr lang="en-AU" sz="3200" b="1" dirty="0">
                <a:highlight>
                  <a:srgbClr val="00FF00"/>
                </a:highlight>
                <a:latin typeface="Algerian" panose="04020705040A02060702" pitchFamily="82" charset="0"/>
              </a:rPr>
              <a:t>TO KEEP UP TO DATE YOU COULD</a:t>
            </a:r>
          </a:p>
          <a:p>
            <a:r>
              <a:rPr lang="en-AU" sz="2800" b="1" dirty="0">
                <a:latin typeface="Arial Black" panose="020B0A04020102020204" pitchFamily="34" charset="0"/>
                <a:cs typeface="Aharoni" panose="02010803020104030203" pitchFamily="2" charset="-79"/>
              </a:rPr>
              <a:t>1.  Take photos of interesting slides</a:t>
            </a:r>
          </a:p>
          <a:p>
            <a:r>
              <a:rPr lang="en-AU" sz="2800" b="1" dirty="0">
                <a:latin typeface="Arial Black" panose="020B0A04020102020204" pitchFamily="34" charset="0"/>
                <a:cs typeface="Aharoni" panose="02010803020104030203" pitchFamily="2" charset="-79"/>
              </a:rPr>
              <a:t>2. Add interesting details in your Calendar whenever in club house over a coffee</a:t>
            </a:r>
          </a:p>
        </p:txBody>
      </p:sp>
      <p:sp>
        <p:nvSpPr>
          <p:cNvPr id="4" name="Rectangle 3">
            <a:extLst>
              <a:ext uri="{FF2B5EF4-FFF2-40B4-BE49-F238E27FC236}">
                <a16:creationId xmlns:a16="http://schemas.microsoft.com/office/drawing/2014/main" id="{5D870EB7-FACC-D25E-0DED-48D0E734408C}"/>
              </a:ext>
            </a:extLst>
          </p:cNvPr>
          <p:cNvSpPr/>
          <p:nvPr/>
        </p:nvSpPr>
        <p:spPr>
          <a:xfrm>
            <a:off x="525056" y="3205818"/>
            <a:ext cx="4467568" cy="584775"/>
          </a:xfrm>
          <a:prstGeom prst="rect">
            <a:avLst/>
          </a:prstGeom>
          <a:noFill/>
        </p:spPr>
        <p:txBody>
          <a:bodyPr wrap="square" lIns="91440" tIns="45720" rIns="91440" bIns="45720">
            <a:spAutoFit/>
          </a:bodyPr>
          <a:lstStyle/>
          <a:p>
            <a:r>
              <a:rPr lang="en-US" sz="3200" b="1" cap="none" spc="0" dirty="0">
                <a:ln w="22225">
                  <a:solidFill>
                    <a:schemeClr val="accent2"/>
                  </a:solidFill>
                  <a:prstDash val="solid"/>
                </a:ln>
                <a:solidFill>
                  <a:srgbClr val="002060"/>
                </a:solidFill>
                <a:effectLst/>
              </a:rPr>
              <a:t>  </a:t>
            </a:r>
            <a:endParaRPr lang="en-US" sz="5400" b="1" cap="none" spc="0" dirty="0">
              <a:ln w="22225">
                <a:solidFill>
                  <a:schemeClr val="accent2"/>
                </a:solidFill>
                <a:prstDash val="solid"/>
              </a:ln>
              <a:solidFill>
                <a:srgbClr val="002060"/>
              </a:solidFill>
              <a:effectLst/>
            </a:endParaRPr>
          </a:p>
        </p:txBody>
      </p:sp>
    </p:spTree>
    <p:extLst>
      <p:ext uri="{BB962C8B-B14F-4D97-AF65-F5344CB8AC3E}">
        <p14:creationId xmlns:p14="http://schemas.microsoft.com/office/powerpoint/2010/main" val="4195976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BB1AE-7E5B-284D-7CCD-436F0AE69EC2}"/>
              </a:ext>
            </a:extLst>
          </p:cNvPr>
          <p:cNvSpPr>
            <a:spLocks noGrp="1"/>
          </p:cNvSpPr>
          <p:nvPr>
            <p:ph type="title"/>
          </p:nvPr>
        </p:nvSpPr>
        <p:spPr>
          <a:xfrm>
            <a:off x="652272" y="204281"/>
            <a:ext cx="10717343" cy="2191448"/>
          </a:xfrm>
        </p:spPr>
        <p:txBody>
          <a:bodyPr>
            <a:normAutofit/>
          </a:bodyPr>
          <a:lstStyle/>
          <a:p>
            <a:pPr algn="ctr"/>
            <a:r>
              <a:rPr lang="en-AU" b="1" dirty="0">
                <a:solidFill>
                  <a:srgbClr val="FF0000"/>
                </a:solidFill>
                <a:latin typeface="Amasis MT Pro Black" panose="02040A04050005020304" pitchFamily="18" charset="0"/>
              </a:rPr>
              <a:t>End of Month – EOM – VILLAGE BBQ</a:t>
            </a:r>
            <a:br>
              <a:rPr lang="en-AU" b="1" dirty="0">
                <a:solidFill>
                  <a:srgbClr val="FF0000"/>
                </a:solidFill>
                <a:latin typeface="Amasis MT Pro Black" panose="02040A04050005020304" pitchFamily="18" charset="0"/>
              </a:rPr>
            </a:br>
            <a:r>
              <a:rPr lang="en-AU" b="1" dirty="0">
                <a:solidFill>
                  <a:srgbClr val="FF0000"/>
                </a:solidFill>
                <a:latin typeface="Amasis MT Pro Black" panose="02040A04050005020304" pitchFamily="18" charset="0"/>
              </a:rPr>
              <a:t>Next BBQ day - Sun 28</a:t>
            </a:r>
            <a:r>
              <a:rPr lang="en-AU" b="1" baseline="30000" dirty="0">
                <a:solidFill>
                  <a:srgbClr val="FF0000"/>
                </a:solidFill>
                <a:latin typeface="Amasis MT Pro Black" panose="02040A04050005020304" pitchFamily="18" charset="0"/>
              </a:rPr>
              <a:t>th</a:t>
            </a:r>
            <a:r>
              <a:rPr lang="en-AU" b="1" dirty="0">
                <a:solidFill>
                  <a:srgbClr val="FF0000"/>
                </a:solidFill>
                <a:latin typeface="Amasis MT Pro Black" panose="02040A04050005020304" pitchFamily="18" charset="0"/>
              </a:rPr>
              <a:t> Sept - Noon</a:t>
            </a:r>
            <a:br>
              <a:rPr lang="en-AU" b="1" dirty="0">
                <a:solidFill>
                  <a:srgbClr val="FF0000"/>
                </a:solidFill>
                <a:latin typeface="Amasis MT Pro Black" panose="02040A04050005020304" pitchFamily="18" charset="0"/>
              </a:rPr>
            </a:br>
            <a:r>
              <a:rPr lang="en-AU" b="1" dirty="0">
                <a:solidFill>
                  <a:srgbClr val="FF0000"/>
                </a:solidFill>
                <a:latin typeface="Amasis MT Pro Black" panose="02040A04050005020304" pitchFamily="18" charset="0"/>
              </a:rPr>
              <a:t>at Poolside</a:t>
            </a:r>
            <a:endParaRPr lang="en-AU" b="1" dirty="0">
              <a:solidFill>
                <a:srgbClr val="00B050"/>
              </a:solidFill>
              <a:highlight>
                <a:srgbClr val="FFFF00"/>
              </a:highlight>
              <a:latin typeface="Amasis MT Pro Black" panose="02040A04050005020304" pitchFamily="18" charset="0"/>
            </a:endParaRPr>
          </a:p>
        </p:txBody>
      </p:sp>
      <p:pic>
        <p:nvPicPr>
          <p:cNvPr id="5" name="Content Placeholder 4" descr="A grill with food on it&#10;&#10;Description automatically generated">
            <a:extLst>
              <a:ext uri="{FF2B5EF4-FFF2-40B4-BE49-F238E27FC236}">
                <a16:creationId xmlns:a16="http://schemas.microsoft.com/office/drawing/2014/main" id="{C52FA34A-6DB7-5CD5-C11E-99493A520AE4}"/>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901569" y="2395728"/>
            <a:ext cx="5638159" cy="3735280"/>
          </a:xfrm>
        </p:spPr>
      </p:pic>
      <p:sp>
        <p:nvSpPr>
          <p:cNvPr id="6" name="Speech Bubble: Rectangle with Corners Rounded 5">
            <a:extLst>
              <a:ext uri="{FF2B5EF4-FFF2-40B4-BE49-F238E27FC236}">
                <a16:creationId xmlns:a16="http://schemas.microsoft.com/office/drawing/2014/main" id="{25413CF1-B95C-A06A-FBC2-C870E0E9F69C}"/>
              </a:ext>
            </a:extLst>
          </p:cNvPr>
          <p:cNvSpPr/>
          <p:nvPr/>
        </p:nvSpPr>
        <p:spPr>
          <a:xfrm>
            <a:off x="838199" y="2620282"/>
            <a:ext cx="4504944" cy="3735280"/>
          </a:xfrm>
          <a:prstGeom prst="wedgeRoundRectCallout">
            <a:avLst/>
          </a:prstGeom>
          <a:solidFill>
            <a:schemeClr val="accent6">
              <a:lumMod val="20000"/>
              <a:lumOff val="80000"/>
            </a:schemeClr>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4000" b="1" dirty="0">
                <a:ln w="22225">
                  <a:solidFill>
                    <a:schemeClr val="accent2"/>
                  </a:solidFill>
                  <a:prstDash val="solid"/>
                </a:ln>
                <a:solidFill>
                  <a:schemeClr val="accent2">
                    <a:lumMod val="75000"/>
                  </a:schemeClr>
                </a:solidFill>
              </a:rPr>
              <a:t>BYO FOOD</a:t>
            </a:r>
          </a:p>
          <a:p>
            <a:pPr algn="ctr"/>
            <a:r>
              <a:rPr lang="en-AU" sz="4000" b="1" dirty="0">
                <a:ln w="22225">
                  <a:solidFill>
                    <a:schemeClr val="accent2"/>
                  </a:solidFill>
                  <a:prstDash val="solid"/>
                </a:ln>
                <a:solidFill>
                  <a:schemeClr val="accent2">
                    <a:lumMod val="75000"/>
                  </a:schemeClr>
                </a:solidFill>
              </a:rPr>
              <a:t>BAR IS OPEN</a:t>
            </a:r>
            <a:endParaRPr lang="en-AU" sz="4000" b="1" dirty="0">
              <a:ln w="22225">
                <a:solidFill>
                  <a:schemeClr val="accent2"/>
                </a:solidFill>
                <a:prstDash val="solid"/>
              </a:ln>
              <a:solidFill>
                <a:schemeClr val="accent2">
                  <a:lumMod val="75000"/>
                </a:schemeClr>
              </a:solidFill>
              <a:latin typeface="Amasis MT Pro Black" panose="02040A04050005020304" pitchFamily="18" charset="0"/>
            </a:endParaRPr>
          </a:p>
        </p:txBody>
      </p:sp>
    </p:spTree>
    <p:extLst>
      <p:ext uri="{BB962C8B-B14F-4D97-AF65-F5344CB8AC3E}">
        <p14:creationId xmlns:p14="http://schemas.microsoft.com/office/powerpoint/2010/main" val="409545752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A5F0-A191-ABB4-4B3B-0825F0E709F4}"/>
              </a:ext>
            </a:extLst>
          </p:cNvPr>
          <p:cNvSpPr>
            <a:spLocks noGrp="1"/>
          </p:cNvSpPr>
          <p:nvPr>
            <p:ph type="title"/>
          </p:nvPr>
        </p:nvSpPr>
        <p:spPr/>
        <p:txBody>
          <a:bodyPr/>
          <a:lstStyle/>
          <a:p>
            <a:pPr algn="ctr"/>
            <a:r>
              <a:rPr lang="en-AU" dirty="0">
                <a:highlight>
                  <a:srgbClr val="FFFF00"/>
                </a:highlight>
              </a:rPr>
              <a:t>Morning Melodies with Trevor – Tuesday 7</a:t>
            </a:r>
            <a:r>
              <a:rPr lang="en-AU" baseline="30000" dirty="0">
                <a:highlight>
                  <a:srgbClr val="FFFF00"/>
                </a:highlight>
              </a:rPr>
              <a:t>th</a:t>
            </a:r>
            <a:r>
              <a:rPr lang="en-AU" dirty="0">
                <a:highlight>
                  <a:srgbClr val="FFFF00"/>
                </a:highlight>
              </a:rPr>
              <a:t> Oct. 10.00 am</a:t>
            </a:r>
          </a:p>
        </p:txBody>
      </p:sp>
      <p:pic>
        <p:nvPicPr>
          <p:cNvPr id="8" name="Picture 7" descr="Close-up of a piano keyboard">
            <a:extLst>
              <a:ext uri="{FF2B5EF4-FFF2-40B4-BE49-F238E27FC236}">
                <a16:creationId xmlns:a16="http://schemas.microsoft.com/office/drawing/2014/main" id="{0313AB66-ED1B-DFA8-8716-E563B5815E1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35747" y="1958621"/>
            <a:ext cx="4857750" cy="3238500"/>
          </a:xfrm>
          <a:prstGeom prst="rect">
            <a:avLst/>
          </a:prstGeom>
        </p:spPr>
      </p:pic>
      <p:sp>
        <p:nvSpPr>
          <p:cNvPr id="10" name="Content Placeholder 9">
            <a:extLst>
              <a:ext uri="{FF2B5EF4-FFF2-40B4-BE49-F238E27FC236}">
                <a16:creationId xmlns:a16="http://schemas.microsoft.com/office/drawing/2014/main" id="{D323F801-B372-3E5E-E4EC-41D5F06B47F5}"/>
              </a:ext>
            </a:extLst>
          </p:cNvPr>
          <p:cNvSpPr>
            <a:spLocks noGrp="1"/>
          </p:cNvSpPr>
          <p:nvPr>
            <p:ph idx="1"/>
          </p:nvPr>
        </p:nvSpPr>
        <p:spPr>
          <a:xfrm>
            <a:off x="838200" y="1825625"/>
            <a:ext cx="4999892" cy="3751210"/>
          </a:xfrm>
        </p:spPr>
        <p:txBody>
          <a:bodyPr>
            <a:normAutofit/>
          </a:bodyPr>
          <a:lstStyle/>
          <a:p>
            <a:r>
              <a:rPr lang="en-AU" dirty="0"/>
              <a:t>Come along, listen, sing and laugh with your mates</a:t>
            </a:r>
          </a:p>
          <a:p>
            <a:r>
              <a:rPr lang="en-AU" dirty="0"/>
              <a:t>Morning Tea provided</a:t>
            </a:r>
          </a:p>
          <a:p>
            <a:r>
              <a:rPr lang="en-AU" dirty="0"/>
              <a:t>Free</a:t>
            </a:r>
          </a:p>
          <a:p>
            <a:r>
              <a:rPr lang="en-AU" dirty="0"/>
              <a:t>Just come along to enjoy the friendship and music </a:t>
            </a:r>
          </a:p>
          <a:p>
            <a:r>
              <a:rPr lang="en-AU" dirty="0"/>
              <a:t>Take advantage of our wonderful new asset</a:t>
            </a:r>
          </a:p>
        </p:txBody>
      </p:sp>
    </p:spTree>
    <p:extLst>
      <p:ext uri="{BB962C8B-B14F-4D97-AF65-F5344CB8AC3E}">
        <p14:creationId xmlns:p14="http://schemas.microsoft.com/office/powerpoint/2010/main" val="157931465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AC1A4-BA83-AF1E-79D5-D129D9BF36A7}"/>
              </a:ext>
            </a:extLst>
          </p:cNvPr>
          <p:cNvSpPr>
            <a:spLocks noGrp="1"/>
          </p:cNvSpPr>
          <p:nvPr>
            <p:ph type="title"/>
          </p:nvPr>
        </p:nvSpPr>
        <p:spPr/>
        <p:txBody>
          <a:bodyPr/>
          <a:lstStyle/>
          <a:p>
            <a:r>
              <a:rPr lang="en-AU" dirty="0">
                <a:highlight>
                  <a:srgbClr val="FFFF00"/>
                </a:highlight>
              </a:rPr>
              <a:t>Sunset Cruise – Tin Can Bay – Thurs 9</a:t>
            </a:r>
            <a:r>
              <a:rPr lang="en-AU" baseline="30000" dirty="0">
                <a:highlight>
                  <a:srgbClr val="FFFF00"/>
                </a:highlight>
              </a:rPr>
              <a:t>th</a:t>
            </a:r>
            <a:r>
              <a:rPr lang="en-AU" dirty="0">
                <a:highlight>
                  <a:srgbClr val="FFFF00"/>
                </a:highlight>
              </a:rPr>
              <a:t> October – 4.00 pm</a:t>
            </a:r>
          </a:p>
        </p:txBody>
      </p:sp>
      <p:pic>
        <p:nvPicPr>
          <p:cNvPr id="5" name="Content Placeholder 4" descr="A boat on the water">
            <a:extLst>
              <a:ext uri="{FF2B5EF4-FFF2-40B4-BE49-F238E27FC236}">
                <a16:creationId xmlns:a16="http://schemas.microsoft.com/office/drawing/2014/main" id="{CCF2A843-D099-B00B-D3A7-34DAFC43DAB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77735" y="1119981"/>
            <a:ext cx="5238750" cy="3933825"/>
          </a:xfrm>
        </p:spPr>
      </p:pic>
      <p:sp>
        <p:nvSpPr>
          <p:cNvPr id="7" name="TextBox 6">
            <a:extLst>
              <a:ext uri="{FF2B5EF4-FFF2-40B4-BE49-F238E27FC236}">
                <a16:creationId xmlns:a16="http://schemas.microsoft.com/office/drawing/2014/main" id="{3350979E-FD02-C3C5-7438-BEE5318FDAA4}"/>
              </a:ext>
            </a:extLst>
          </p:cNvPr>
          <p:cNvSpPr txBox="1"/>
          <p:nvPr/>
        </p:nvSpPr>
        <p:spPr>
          <a:xfrm>
            <a:off x="944545" y="2069960"/>
            <a:ext cx="5238750" cy="2585323"/>
          </a:xfrm>
          <a:prstGeom prst="rect">
            <a:avLst/>
          </a:prstGeom>
          <a:noFill/>
        </p:spPr>
        <p:txBody>
          <a:bodyPr wrap="square" rtlCol="0">
            <a:spAutoFit/>
          </a:bodyPr>
          <a:lstStyle/>
          <a:p>
            <a:pPr marL="285750" indent="-285750">
              <a:buFont typeface="Wingdings" panose="05000000000000000000" pitchFamily="2" charset="2"/>
              <a:buChar char="v"/>
            </a:pPr>
            <a:r>
              <a:rPr lang="en-AU" dirty="0"/>
              <a:t>$45 per Head – BYO Snacks and Drinks</a:t>
            </a:r>
          </a:p>
          <a:p>
            <a:pPr marL="285750" indent="-285750">
              <a:buFont typeface="Wingdings" panose="05000000000000000000" pitchFamily="2" charset="2"/>
              <a:buChar char="v"/>
            </a:pPr>
            <a:r>
              <a:rPr lang="en-AU" dirty="0"/>
              <a:t>Tea and Coffee Supplied</a:t>
            </a:r>
          </a:p>
          <a:p>
            <a:pPr marL="285750" indent="-285750">
              <a:buFont typeface="Wingdings" panose="05000000000000000000" pitchFamily="2" charset="2"/>
              <a:buChar char="v"/>
            </a:pPr>
            <a:r>
              <a:rPr lang="en-AU" dirty="0"/>
              <a:t>Numbers required for the trip – 20 – 25 Pax</a:t>
            </a:r>
          </a:p>
          <a:p>
            <a:pPr marL="285750" indent="-285750">
              <a:buFont typeface="Wingdings" panose="05000000000000000000" pitchFamily="2" charset="2"/>
              <a:buChar char="v"/>
            </a:pPr>
            <a:r>
              <a:rPr lang="en-AU" dirty="0"/>
              <a:t>Cruise is approximately 90 minutes</a:t>
            </a:r>
          </a:p>
          <a:p>
            <a:pPr marL="285750" indent="-285750">
              <a:buFont typeface="Wingdings" panose="05000000000000000000" pitchFamily="2" charset="2"/>
              <a:buChar char="v"/>
            </a:pPr>
            <a:r>
              <a:rPr lang="en-AU" dirty="0"/>
              <a:t>Cruise is subject to numbers, tides and weather</a:t>
            </a:r>
          </a:p>
          <a:p>
            <a:pPr marL="285750" indent="-285750">
              <a:buFont typeface="Wingdings" panose="05000000000000000000" pitchFamily="2" charset="2"/>
              <a:buChar char="v"/>
            </a:pPr>
            <a:r>
              <a:rPr lang="en-AU" dirty="0"/>
              <a:t>Book your place on board by adding name to the list and paying money into the locked box as usual in an envelope with your name on front.</a:t>
            </a:r>
          </a:p>
          <a:p>
            <a:endParaRPr lang="en-AU" dirty="0"/>
          </a:p>
        </p:txBody>
      </p:sp>
      <p:pic>
        <p:nvPicPr>
          <p:cNvPr id="9" name="Picture 8" descr="A sunset over a lake">
            <a:extLst>
              <a:ext uri="{FF2B5EF4-FFF2-40B4-BE49-F238E27FC236}">
                <a16:creationId xmlns:a16="http://schemas.microsoft.com/office/drawing/2014/main" id="{4380F28D-4F95-C07B-E2EB-C0691E9B577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403420" y="4520145"/>
            <a:ext cx="4022690" cy="1939332"/>
          </a:xfrm>
          <a:prstGeom prst="rect">
            <a:avLst/>
          </a:prstGeom>
        </p:spPr>
      </p:pic>
      <p:sp>
        <p:nvSpPr>
          <p:cNvPr id="10" name="TextBox 9">
            <a:extLst>
              <a:ext uri="{FF2B5EF4-FFF2-40B4-BE49-F238E27FC236}">
                <a16:creationId xmlns:a16="http://schemas.microsoft.com/office/drawing/2014/main" id="{49D1139F-D783-77C6-2F0C-3A1DD40F7E43}"/>
              </a:ext>
            </a:extLst>
          </p:cNvPr>
          <p:cNvSpPr txBox="1"/>
          <p:nvPr/>
        </p:nvSpPr>
        <p:spPr>
          <a:xfrm>
            <a:off x="1524000" y="6858000"/>
            <a:ext cx="9144000" cy="230832"/>
          </a:xfrm>
          <a:prstGeom prst="rect">
            <a:avLst/>
          </a:prstGeom>
          <a:noFill/>
        </p:spPr>
        <p:txBody>
          <a:bodyPr wrap="square" rtlCol="0">
            <a:spAutoFit/>
          </a:bodyPr>
          <a:lstStyle/>
          <a:p>
            <a:r>
              <a:rPr lang="en-AU" sz="900">
                <a:hlinkClick r:id="rId5" tooltip="https://commons.wikimedia.org/wiki/File:Sunset_Starnberger_See.jpg"/>
              </a:rPr>
              <a:t>This Photo</a:t>
            </a:r>
            <a:r>
              <a:rPr lang="en-AU" sz="900"/>
              <a:t> by Unknown Author is licensed under </a:t>
            </a:r>
            <a:r>
              <a:rPr lang="en-AU" sz="900">
                <a:hlinkClick r:id="rId6" tooltip="https://creativecommons.org/licenses/by-sa/3.0/"/>
              </a:rPr>
              <a:t>CC BY-SA</a:t>
            </a:r>
            <a:endParaRPr lang="en-AU" sz="900"/>
          </a:p>
        </p:txBody>
      </p:sp>
    </p:spTree>
    <p:extLst>
      <p:ext uri="{BB962C8B-B14F-4D97-AF65-F5344CB8AC3E}">
        <p14:creationId xmlns:p14="http://schemas.microsoft.com/office/powerpoint/2010/main" val="250862926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99443-4829-7D50-BDD8-970327DF7A5D}"/>
              </a:ext>
            </a:extLst>
          </p:cNvPr>
          <p:cNvSpPr>
            <a:spLocks noGrp="1"/>
          </p:cNvSpPr>
          <p:nvPr>
            <p:ph type="title"/>
          </p:nvPr>
        </p:nvSpPr>
        <p:spPr>
          <a:xfrm>
            <a:off x="2502040" y="365125"/>
            <a:ext cx="8851760" cy="1325563"/>
          </a:xfrm>
        </p:spPr>
        <p:txBody>
          <a:bodyPr/>
          <a:lstStyle/>
          <a:p>
            <a:pPr algn="ctr"/>
            <a:r>
              <a:rPr lang="en-AU" dirty="0">
                <a:latin typeface="Amasis MT Pro Black" panose="02040A04050005020304" pitchFamily="18" charset="0"/>
              </a:rPr>
              <a:t>Oktoberfest – Sat 18</a:t>
            </a:r>
            <a:r>
              <a:rPr lang="en-AU" baseline="30000" dirty="0">
                <a:latin typeface="Amasis MT Pro Black" panose="02040A04050005020304" pitchFamily="18" charset="0"/>
              </a:rPr>
              <a:t>th</a:t>
            </a:r>
            <a:r>
              <a:rPr lang="en-AU" dirty="0">
                <a:latin typeface="Amasis MT Pro Black" panose="02040A04050005020304" pitchFamily="18" charset="0"/>
              </a:rPr>
              <a:t> October</a:t>
            </a:r>
            <a:br>
              <a:rPr lang="en-AU" dirty="0">
                <a:latin typeface="Amasis MT Pro Black" panose="02040A04050005020304" pitchFamily="18" charset="0"/>
              </a:rPr>
            </a:br>
            <a:r>
              <a:rPr lang="en-AU" dirty="0">
                <a:latin typeface="Amasis MT Pro Black" panose="02040A04050005020304" pitchFamily="18" charset="0"/>
              </a:rPr>
              <a:t>5.00 pm</a:t>
            </a:r>
          </a:p>
        </p:txBody>
      </p:sp>
      <p:sp>
        <p:nvSpPr>
          <p:cNvPr id="12" name="Content Placeholder 11">
            <a:extLst>
              <a:ext uri="{FF2B5EF4-FFF2-40B4-BE49-F238E27FC236}">
                <a16:creationId xmlns:a16="http://schemas.microsoft.com/office/drawing/2014/main" id="{1846618F-FD58-4E4F-508E-005FF20818E9}"/>
              </a:ext>
            </a:extLst>
          </p:cNvPr>
          <p:cNvSpPr>
            <a:spLocks noGrp="1"/>
          </p:cNvSpPr>
          <p:nvPr>
            <p:ph sz="half" idx="2"/>
          </p:nvPr>
        </p:nvSpPr>
        <p:spPr>
          <a:xfrm>
            <a:off x="6172200" y="1795480"/>
            <a:ext cx="5181600" cy="4351338"/>
          </a:xfrm>
        </p:spPr>
        <p:txBody>
          <a:bodyPr>
            <a:normAutofit fontScale="92500"/>
          </a:bodyPr>
          <a:lstStyle/>
          <a:p>
            <a:r>
              <a:rPr lang="en-AU" dirty="0">
                <a:highlight>
                  <a:srgbClr val="00FFFF"/>
                </a:highlight>
              </a:rPr>
              <a:t>Cost – Residents $10 – Other $12</a:t>
            </a:r>
          </a:p>
          <a:p>
            <a:r>
              <a:rPr lang="en-AU" dirty="0">
                <a:highlight>
                  <a:srgbClr val="00FFFF"/>
                </a:highlight>
              </a:rPr>
              <a:t>German Dress Up</a:t>
            </a:r>
          </a:p>
          <a:p>
            <a:r>
              <a:rPr lang="en-AU" dirty="0">
                <a:highlight>
                  <a:srgbClr val="00FFFF"/>
                </a:highlight>
              </a:rPr>
              <a:t>Bring your own Beer Stein</a:t>
            </a:r>
          </a:p>
          <a:p>
            <a:r>
              <a:rPr lang="en-AU" dirty="0">
                <a:highlight>
                  <a:srgbClr val="00FFFF"/>
                </a:highlight>
              </a:rPr>
              <a:t>Lunch – German Sausage on Buns, Onions and all the trimmings. Apple Strudel &amp; Custard</a:t>
            </a:r>
          </a:p>
          <a:p>
            <a:r>
              <a:rPr lang="en-AU" dirty="0">
                <a:highlight>
                  <a:srgbClr val="00FFFF"/>
                </a:highlight>
              </a:rPr>
              <a:t>Raffles Galore, Money Board $30, $20, $10</a:t>
            </a:r>
          </a:p>
          <a:p>
            <a:r>
              <a:rPr lang="en-AU" dirty="0">
                <a:highlight>
                  <a:srgbClr val="00FFFF"/>
                </a:highlight>
              </a:rPr>
              <a:t>Only 50 places catered for.</a:t>
            </a:r>
          </a:p>
        </p:txBody>
      </p:sp>
      <p:pic>
        <p:nvPicPr>
          <p:cNvPr id="22" name="Content Placeholder 21" descr="A group of people toasting with glasses of beer">
            <a:extLst>
              <a:ext uri="{FF2B5EF4-FFF2-40B4-BE49-F238E27FC236}">
                <a16:creationId xmlns:a16="http://schemas.microsoft.com/office/drawing/2014/main" id="{9159A9FA-C76D-AFEC-EA87-6D7F761D722A}"/>
              </a:ext>
            </a:extLst>
          </p:cNvPr>
          <p:cNvPicPr>
            <a:picLocks noGrp="1" noChangeAspect="1"/>
          </p:cNvPicPr>
          <p:nvPr>
            <p:ph sz="half"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10675" y="1914893"/>
            <a:ext cx="4785325" cy="3028213"/>
          </a:xfrm>
        </p:spPr>
      </p:pic>
      <p:pic>
        <p:nvPicPr>
          <p:cNvPr id="26" name="Picture 25" descr="Cartoon person holding a beer and pretzel">
            <a:extLst>
              <a:ext uri="{FF2B5EF4-FFF2-40B4-BE49-F238E27FC236}">
                <a16:creationId xmlns:a16="http://schemas.microsoft.com/office/drawing/2014/main" id="{081A76D4-CBED-3C6D-7842-0AFEF92D5D4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660441" y="4943106"/>
            <a:ext cx="1747018" cy="1631715"/>
          </a:xfrm>
          <a:prstGeom prst="rect">
            <a:avLst/>
          </a:prstGeom>
        </p:spPr>
      </p:pic>
      <p:pic>
        <p:nvPicPr>
          <p:cNvPr id="28" name="Picture 27" descr="A flag on a flagpole">
            <a:extLst>
              <a:ext uri="{FF2B5EF4-FFF2-40B4-BE49-F238E27FC236}">
                <a16:creationId xmlns:a16="http://schemas.microsoft.com/office/drawing/2014/main" id="{D3DAA6E5-617C-41D7-6F31-45B36D94FA3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91848" y="103756"/>
            <a:ext cx="2150869" cy="2077162"/>
          </a:xfrm>
          <a:prstGeom prst="rect">
            <a:avLst/>
          </a:prstGeom>
        </p:spPr>
      </p:pic>
    </p:spTree>
    <p:extLst>
      <p:ext uri="{BB962C8B-B14F-4D97-AF65-F5344CB8AC3E}">
        <p14:creationId xmlns:p14="http://schemas.microsoft.com/office/powerpoint/2010/main" val="320347769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3E537-1E7F-6645-5FAA-5BAE92EB9B8A}"/>
              </a:ext>
            </a:extLst>
          </p:cNvPr>
          <p:cNvSpPr>
            <a:spLocks noGrp="1"/>
          </p:cNvSpPr>
          <p:nvPr>
            <p:ph type="title"/>
          </p:nvPr>
        </p:nvSpPr>
        <p:spPr>
          <a:xfrm>
            <a:off x="341219" y="216829"/>
            <a:ext cx="11509562" cy="1285823"/>
          </a:xfrm>
        </p:spPr>
        <p:txBody>
          <a:bodyPr>
            <a:normAutofit fontScale="90000"/>
          </a:bodyPr>
          <a:lstStyle/>
          <a:p>
            <a:pPr algn="ctr"/>
            <a:br>
              <a:rPr lang="en-AU" b="1" u="sng" dirty="0">
                <a:latin typeface="Arial Black" panose="020B0A04020102020204" pitchFamily="34" charset="0"/>
              </a:rPr>
            </a:br>
            <a:r>
              <a:rPr lang="en-AU" b="1" u="sng" dirty="0">
                <a:latin typeface="Arial Black" panose="020B0A04020102020204" pitchFamily="34" charset="0"/>
              </a:rPr>
              <a:t>OCTOBER’S RESIDENTS MEETING</a:t>
            </a:r>
            <a:br>
              <a:rPr lang="en-AU" b="1" u="sng" dirty="0">
                <a:latin typeface="Arial Black" panose="020B0A04020102020204" pitchFamily="34" charset="0"/>
              </a:rPr>
            </a:br>
            <a:r>
              <a:rPr lang="en-AU" b="1" u="sng" dirty="0">
                <a:highlight>
                  <a:srgbClr val="FFFF00"/>
                </a:highlight>
                <a:latin typeface="Arial Black" panose="020B0A04020102020204" pitchFamily="34" charset="0"/>
              </a:rPr>
              <a:t>Postponed until 11</a:t>
            </a:r>
            <a:r>
              <a:rPr lang="en-AU" b="1" u="sng" baseline="30000" dirty="0">
                <a:highlight>
                  <a:srgbClr val="FFFF00"/>
                </a:highlight>
                <a:latin typeface="Arial Black" panose="020B0A04020102020204" pitchFamily="34" charset="0"/>
              </a:rPr>
              <a:t>TH</a:t>
            </a:r>
            <a:r>
              <a:rPr lang="en-AU" b="1" u="sng" dirty="0">
                <a:highlight>
                  <a:srgbClr val="FFFF00"/>
                </a:highlight>
                <a:latin typeface="Arial Black" panose="020B0A04020102020204" pitchFamily="34" charset="0"/>
              </a:rPr>
              <a:t> Nov - 10.00 am</a:t>
            </a:r>
            <a:br>
              <a:rPr lang="en-AU" b="1" u="sng" dirty="0">
                <a:latin typeface="Arial Black" panose="020B0A04020102020204" pitchFamily="34" charset="0"/>
              </a:rPr>
            </a:br>
            <a:endParaRPr lang="en-AU" b="1" u="sng" dirty="0">
              <a:latin typeface="Arial Black" panose="020B0A04020102020204" pitchFamily="34" charset="0"/>
            </a:endParaRPr>
          </a:p>
        </p:txBody>
      </p:sp>
      <p:sp>
        <p:nvSpPr>
          <p:cNvPr id="3" name="Content Placeholder 2">
            <a:extLst>
              <a:ext uri="{FF2B5EF4-FFF2-40B4-BE49-F238E27FC236}">
                <a16:creationId xmlns:a16="http://schemas.microsoft.com/office/drawing/2014/main" id="{2F106A7A-2178-CDB0-01A4-654696FE2A33}"/>
              </a:ext>
            </a:extLst>
          </p:cNvPr>
          <p:cNvSpPr>
            <a:spLocks noGrp="1"/>
          </p:cNvSpPr>
          <p:nvPr>
            <p:ph idx="1"/>
          </p:nvPr>
        </p:nvSpPr>
        <p:spPr>
          <a:xfrm>
            <a:off x="765682" y="1502652"/>
            <a:ext cx="6773658" cy="3943555"/>
          </a:xfrm>
          <a:solidFill>
            <a:schemeClr val="accent4">
              <a:lumMod val="20000"/>
              <a:lumOff val="80000"/>
            </a:schemeClr>
          </a:solidFill>
        </p:spPr>
        <p:txBody>
          <a:bodyPr>
            <a:normAutofit fontScale="25000" lnSpcReduction="20000"/>
          </a:bodyPr>
          <a:lstStyle/>
          <a:p>
            <a:pPr marL="0" indent="0">
              <a:buNone/>
            </a:pPr>
            <a:r>
              <a:rPr lang="en-AU" sz="8000" b="1" dirty="0"/>
              <a:t>2025/2026</a:t>
            </a:r>
          </a:p>
          <a:p>
            <a:pPr marL="0" indent="0">
              <a:buNone/>
            </a:pPr>
            <a:r>
              <a:rPr lang="en-AU" sz="8000" b="1" dirty="0"/>
              <a:t>Fiona Hansen – President – Phone 0423 948 031</a:t>
            </a:r>
          </a:p>
          <a:p>
            <a:pPr marL="0" indent="0">
              <a:buNone/>
            </a:pPr>
            <a:r>
              <a:rPr lang="en-AU" sz="8000" b="1" dirty="0"/>
              <a:t>John Bee – Secretary – Phone 0401 467 733 </a:t>
            </a:r>
          </a:p>
          <a:p>
            <a:pPr marL="0" indent="0">
              <a:buNone/>
            </a:pPr>
            <a:r>
              <a:rPr lang="en-AU" sz="8000" b="1" dirty="0"/>
              <a:t>Sakina Oakley – Treasurer – Phone 0438 685 701</a:t>
            </a:r>
          </a:p>
          <a:p>
            <a:pPr marL="0" indent="0">
              <a:buNone/>
            </a:pPr>
            <a:endParaRPr lang="en-AU" sz="8000" b="1" dirty="0"/>
          </a:p>
          <a:p>
            <a:pPr marL="0" indent="0">
              <a:buNone/>
            </a:pPr>
            <a:r>
              <a:rPr lang="en-AU" sz="8000" b="1" dirty="0"/>
              <a:t>If you are unable to attend and/or speak at the meeting, please submit any apologies as well as any questions, proposed motions, good comments, or complaints in writing into the mail-box either anonymously or identified before meeting date.</a:t>
            </a:r>
          </a:p>
          <a:p>
            <a:pPr marL="0" indent="0">
              <a:buNone/>
            </a:pPr>
            <a:r>
              <a:rPr lang="en-AU" sz="8000" b="1" dirty="0"/>
              <a:t>This helps the committee to prepare the agenda for discussion and gives residents a chance to be involved.</a:t>
            </a:r>
          </a:p>
          <a:p>
            <a:pPr marL="0" indent="0">
              <a:buNone/>
            </a:pPr>
            <a:r>
              <a:rPr lang="en-AU" sz="6400" b="1" dirty="0"/>
              <a:t> </a:t>
            </a:r>
          </a:p>
          <a:p>
            <a:pPr marL="0" indent="0">
              <a:buNone/>
            </a:pPr>
            <a:endParaRPr lang="en-AU" b="1" dirty="0"/>
          </a:p>
          <a:p>
            <a:endParaRPr lang="en-AU" sz="3200" b="1" dirty="0"/>
          </a:p>
        </p:txBody>
      </p:sp>
      <p:pic>
        <p:nvPicPr>
          <p:cNvPr id="6" name="Picture 5" descr="Cartoon people around a table&#10;&#10;Description automatically generated">
            <a:extLst>
              <a:ext uri="{FF2B5EF4-FFF2-40B4-BE49-F238E27FC236}">
                <a16:creationId xmlns:a16="http://schemas.microsoft.com/office/drawing/2014/main" id="{82F50922-C6F4-90F3-DB09-A98F6D33050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039490" y="2350968"/>
            <a:ext cx="3836494" cy="2824619"/>
          </a:xfrm>
          <a:prstGeom prst="rect">
            <a:avLst/>
          </a:prstGeom>
        </p:spPr>
      </p:pic>
      <p:pic>
        <p:nvPicPr>
          <p:cNvPr id="12" name="Picture 11" descr="A white box on a brick wall&#10;&#10;Description automatically generated">
            <a:extLst>
              <a:ext uri="{FF2B5EF4-FFF2-40B4-BE49-F238E27FC236}">
                <a16:creationId xmlns:a16="http://schemas.microsoft.com/office/drawing/2014/main" id="{8778CBBE-2899-AD36-3928-3C97AE8BB29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003541" y="5140569"/>
            <a:ext cx="1684490" cy="1539216"/>
          </a:xfrm>
          <a:prstGeom prst="rect">
            <a:avLst/>
          </a:prstGeom>
        </p:spPr>
      </p:pic>
      <p:pic>
        <p:nvPicPr>
          <p:cNvPr id="14" name="Picture 13" descr="A black and white envelope&#10;&#10;Description automatically generated">
            <a:extLst>
              <a:ext uri="{FF2B5EF4-FFF2-40B4-BE49-F238E27FC236}">
                <a16:creationId xmlns:a16="http://schemas.microsoft.com/office/drawing/2014/main" id="{C70A258D-29E4-A773-7E94-974B28C5DA0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flipV="1">
            <a:off x="7863383" y="4759377"/>
            <a:ext cx="1285823" cy="1285823"/>
          </a:xfrm>
          <a:prstGeom prst="rect">
            <a:avLst/>
          </a:prstGeom>
        </p:spPr>
      </p:pic>
      <p:pic>
        <p:nvPicPr>
          <p:cNvPr id="16" name="Graphic 15" descr="Arrow Right with solid fill">
            <a:extLst>
              <a:ext uri="{FF2B5EF4-FFF2-40B4-BE49-F238E27FC236}">
                <a16:creationId xmlns:a16="http://schemas.microsoft.com/office/drawing/2014/main" id="{FCBE2B8F-FA60-C627-9739-0F3BC9D63DF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00944" y="5266898"/>
            <a:ext cx="914400" cy="914400"/>
          </a:xfrm>
          <a:prstGeom prst="rect">
            <a:avLst/>
          </a:prstGeom>
        </p:spPr>
      </p:pic>
    </p:spTree>
    <p:extLst>
      <p:ext uri="{BB962C8B-B14F-4D97-AF65-F5344CB8AC3E}">
        <p14:creationId xmlns:p14="http://schemas.microsoft.com/office/powerpoint/2010/main" val="715123263"/>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FAD74-3621-49A4-BEEB-9F069E501970}"/>
              </a:ext>
            </a:extLst>
          </p:cNvPr>
          <p:cNvSpPr>
            <a:spLocks noGrp="1"/>
          </p:cNvSpPr>
          <p:nvPr>
            <p:ph type="title"/>
          </p:nvPr>
        </p:nvSpPr>
        <p:spPr>
          <a:solidFill>
            <a:srgbClr val="FFFF00"/>
          </a:solidFill>
        </p:spPr>
        <p:txBody>
          <a:bodyPr>
            <a:normAutofit fontScale="90000"/>
          </a:bodyPr>
          <a:lstStyle/>
          <a:p>
            <a:pPr algn="ctr"/>
            <a:r>
              <a:rPr lang="en-AU" b="1" dirty="0">
                <a:solidFill>
                  <a:srgbClr val="FF0000"/>
                </a:solidFill>
              </a:rPr>
              <a:t>Free - DIY - Movie Matinee – Each Sunday 4.00 pm –  Choose your own movie (See Wally) and BYO</a:t>
            </a:r>
          </a:p>
        </p:txBody>
      </p:sp>
      <p:sp>
        <p:nvSpPr>
          <p:cNvPr id="3" name="Content Placeholder 2">
            <a:extLst>
              <a:ext uri="{FF2B5EF4-FFF2-40B4-BE49-F238E27FC236}">
                <a16:creationId xmlns:a16="http://schemas.microsoft.com/office/drawing/2014/main" id="{4159A6A5-14D1-9FB1-5BCF-BB79803ECDC1}"/>
              </a:ext>
            </a:extLst>
          </p:cNvPr>
          <p:cNvSpPr>
            <a:spLocks noGrp="1"/>
          </p:cNvSpPr>
          <p:nvPr>
            <p:ph idx="1"/>
          </p:nvPr>
        </p:nvSpPr>
        <p:spPr/>
        <p:txBody>
          <a:bodyPr/>
          <a:lstStyle/>
          <a:p>
            <a:r>
              <a:rPr lang="en-AU" dirty="0"/>
              <a:t>BYO.  Sit in comfortable chairs in the pool room, bring some friends and watch a movie.  Movies available from Wally or BYO.</a:t>
            </a:r>
          </a:p>
          <a:p>
            <a:pPr marL="0" indent="0">
              <a:buNone/>
            </a:pPr>
            <a:endParaRPr lang="en-AU" dirty="0"/>
          </a:p>
          <a:p>
            <a:pPr marL="0" indent="0">
              <a:buNone/>
            </a:pPr>
            <a:endParaRPr lang="en-AU" dirty="0"/>
          </a:p>
          <a:p>
            <a:endParaRPr lang="en-AU" dirty="0"/>
          </a:p>
          <a:p>
            <a:endParaRPr lang="en-AU" dirty="0"/>
          </a:p>
        </p:txBody>
      </p:sp>
      <p:pic>
        <p:nvPicPr>
          <p:cNvPr id="5" name="Picture 4" descr="A painting of men on horses">
            <a:extLst>
              <a:ext uri="{FF2B5EF4-FFF2-40B4-BE49-F238E27FC236}">
                <a16:creationId xmlns:a16="http://schemas.microsoft.com/office/drawing/2014/main" id="{0029FE2F-3AB2-7075-CFEF-EFE483BC2FF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8200" y="3075821"/>
            <a:ext cx="5920819" cy="2960410"/>
          </a:xfrm>
          <a:prstGeom prst="rect">
            <a:avLst/>
          </a:prstGeom>
        </p:spPr>
      </p:pic>
      <p:sp>
        <p:nvSpPr>
          <p:cNvPr id="7" name="TextBox 6">
            <a:extLst>
              <a:ext uri="{FF2B5EF4-FFF2-40B4-BE49-F238E27FC236}">
                <a16:creationId xmlns:a16="http://schemas.microsoft.com/office/drawing/2014/main" id="{94151573-16ED-2635-A6AD-1DD9FB8B3D94}"/>
              </a:ext>
            </a:extLst>
          </p:cNvPr>
          <p:cNvSpPr txBox="1"/>
          <p:nvPr/>
        </p:nvSpPr>
        <p:spPr>
          <a:xfrm>
            <a:off x="6862713" y="3991867"/>
            <a:ext cx="4732256" cy="923330"/>
          </a:xfrm>
          <a:prstGeom prst="rect">
            <a:avLst/>
          </a:prstGeom>
          <a:noFill/>
        </p:spPr>
        <p:txBody>
          <a:bodyPr wrap="square" rtlCol="0">
            <a:spAutoFit/>
          </a:bodyPr>
          <a:lstStyle/>
          <a:p>
            <a:r>
              <a:rPr lang="en-AU" dirty="0">
                <a:highlight>
                  <a:srgbClr val="00FFFF"/>
                </a:highlight>
              </a:rPr>
              <a:t>If you need help with technology – call John Bee</a:t>
            </a:r>
          </a:p>
          <a:p>
            <a:r>
              <a:rPr lang="en-AU" dirty="0">
                <a:highlight>
                  <a:srgbClr val="00FFFF"/>
                </a:highlight>
              </a:rPr>
              <a:t>-------------------------------------</a:t>
            </a:r>
          </a:p>
          <a:p>
            <a:r>
              <a:rPr lang="en-AU" dirty="0">
                <a:highlight>
                  <a:srgbClr val="00FFFF"/>
                </a:highlight>
              </a:rPr>
              <a:t>John Bee – Unit 76 – 0401 467 733</a:t>
            </a:r>
          </a:p>
        </p:txBody>
      </p:sp>
    </p:spTree>
    <p:extLst>
      <p:ext uri="{BB962C8B-B14F-4D97-AF65-F5344CB8AC3E}">
        <p14:creationId xmlns:p14="http://schemas.microsoft.com/office/powerpoint/2010/main" val="416147429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47066</TotalTime>
  <Words>3026</Words>
  <Application>Microsoft Office PowerPoint</Application>
  <PresentationFormat>Widescreen</PresentationFormat>
  <Paragraphs>354</Paragraphs>
  <Slides>39</Slides>
  <Notes>20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Cooloola Waters Retirement   Village</vt:lpstr>
      <vt:lpstr>Birthdays – Sept/Oct 2025</vt:lpstr>
      <vt:lpstr>Upcoming New EVENTS and Date Claimers</vt:lpstr>
      <vt:lpstr>End of Month – EOM – VILLAGE BBQ Next BBQ day - Sun 28th Sept - Noon at Poolside</vt:lpstr>
      <vt:lpstr>Morning Melodies with Trevor – Tuesday 7th Oct. 10.00 am</vt:lpstr>
      <vt:lpstr>Sunset Cruise – Tin Can Bay – Thurs 9th October – 4.00 pm</vt:lpstr>
      <vt:lpstr>Oktoberfest – Sat 18th October 5.00 pm</vt:lpstr>
      <vt:lpstr> OCTOBER’S RESIDENTS MEETING Postponed until 11TH Nov - 10.00 am </vt:lpstr>
      <vt:lpstr>Free - DIY - Movie Matinee – Each Sunday 4.00 pm –  Choose your own movie (See Wally) and BYO</vt:lpstr>
      <vt:lpstr>CWRV Wheelies Club – Saturday 8.00 am and Monday at 4.00 pm from Club House Coordinator – Liz – 0400 865 855</vt:lpstr>
      <vt:lpstr> CMRV – Book Club – 3rd Thurs – 16th October – meet at club house 11.45 for car pool to venue 12.00 for Lunch  </vt:lpstr>
      <vt:lpstr>Bible Chat and Prayer Commencing  Every Friday  3.45 pm</vt:lpstr>
      <vt:lpstr>Place your Eligible 10c containers here It is stated on the container if it is eligible</vt:lpstr>
      <vt:lpstr>Liz’s Small Mending – hems, buttons etc.</vt:lpstr>
      <vt:lpstr>HAPPY HAPPY HOUR Every Wed 4.30 pm</vt:lpstr>
      <vt:lpstr>PowerPoint Presentation</vt:lpstr>
      <vt:lpstr>CWRV – Craft Group</vt:lpstr>
      <vt:lpstr>Rules for Residences Larger Items Rubbish Tip Run</vt:lpstr>
      <vt:lpstr>Petanque or Bocce on the grass in front of Club House – Friday 3.30 pm onwards.  BYO drinks/snacks if you wish.  Everyone welcome.  </vt:lpstr>
      <vt:lpstr>Croquet – Tues Afternoon at 3.00 pm and Sunday 9.30 am</vt:lpstr>
      <vt:lpstr>Clubhouse Protocol</vt:lpstr>
      <vt:lpstr>Poets Corner – Tin Can Bay Library 9.30 – 10.30 Second Saturday every month</vt:lpstr>
      <vt:lpstr>Aqua Aerobics – with Travis in Heated Pool Free for Residents - Keep checking computer slide show as times may have recently changed. </vt:lpstr>
      <vt:lpstr>Indoor Bowls – Monday 10.00 am</vt:lpstr>
      <vt:lpstr>Jig Saws</vt:lpstr>
      <vt:lpstr>Rainbow Beach Sports Club – Courtesy Bus Free Pick up and return by arrangement  Ph 5486 3191 – available for visits, meals</vt:lpstr>
      <vt:lpstr>Various Board Games</vt:lpstr>
      <vt:lpstr>Jams, Pickles and Sauces   Kindly made by Residents of CWRV– now $4</vt:lpstr>
      <vt:lpstr>“Clubhouse Rummyo”</vt:lpstr>
      <vt:lpstr>Repeating Morning Free Events </vt:lpstr>
      <vt:lpstr>Snooker/Pool – Mon, Wed and Fri – 10.00 am (with the Lads) – Any ladies interested – you could make a separate time?  </vt:lpstr>
      <vt:lpstr> Repeating Afternoon Events All free </vt:lpstr>
      <vt:lpstr>Mahjong – 3 times per week</vt:lpstr>
      <vt:lpstr>Bus to Gympie $1.00 return – part of Qld Gov initiative    </vt:lpstr>
      <vt:lpstr>“Cool Village” Social Darts   </vt:lpstr>
      <vt:lpstr> Repeating Evening and Night Events – Free.  Check special events and slides for any variations to the standard events</vt:lpstr>
      <vt:lpstr>   POWER BALL SYNDICATE “COOL VILLAGE PEOPLE” Available for Residents Only REGISTER AT Unit 76 (John and Marilyn).  The syndicate numbers are limited. We have openings for a few more presently.  Pls apply to Marilyn or John.  The main rule is that you are responsible to pay your weekly $5.00 contribution to the Syndicate.  If you don’t pay you can’t win.  Larger contributions can be paid in advance for several weeks if more convenient.  These details are entered into a spreadsheet with individual accounts including winnings for good record keeping.   Unit 76 (Marilyn) is the collection point.  Call in most times or phone 0401 410 883 to make enquiries and arrangements.  Winnings are distributed to individual accounts which can be collected or used for future games and which are being used to increase numbers of tickets for increased potential.  Any large winnings will be distributed.   </vt:lpstr>
      <vt:lpstr>Cards and games</vt:lpstr>
      <vt:lpstr>SLIDES UPDATED EVERY SUNDAY - ANY CHANGES, COMMENTS OR SUGGESTIONS PLEASE ADVISE MARILYN Unit 76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Events</dc:title>
  <dc:creator>Marilyn Bee</dc:creator>
  <cp:lastModifiedBy>Marilyn Bee</cp:lastModifiedBy>
  <cp:revision>84</cp:revision>
  <cp:lastPrinted>2025-09-03T03:51:49Z</cp:lastPrinted>
  <dcterms:created xsi:type="dcterms:W3CDTF">2024-01-29T03:07:18Z</dcterms:created>
  <dcterms:modified xsi:type="dcterms:W3CDTF">2025-09-22T01:56:00Z</dcterms:modified>
</cp:coreProperties>
</file>